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61"/>
  </p:notesMasterIdLst>
  <p:sldIdLst>
    <p:sldId id="256" r:id="rId2"/>
    <p:sldId id="335" r:id="rId3"/>
    <p:sldId id="307" r:id="rId4"/>
    <p:sldId id="258" r:id="rId5"/>
    <p:sldId id="306" r:id="rId6"/>
    <p:sldId id="532" r:id="rId7"/>
    <p:sldId id="383" r:id="rId8"/>
    <p:sldId id="521" r:id="rId9"/>
    <p:sldId id="566" r:id="rId10"/>
    <p:sldId id="541" r:id="rId11"/>
    <p:sldId id="561" r:id="rId12"/>
    <p:sldId id="542" r:id="rId13"/>
    <p:sldId id="562" r:id="rId14"/>
    <p:sldId id="564" r:id="rId15"/>
    <p:sldId id="563" r:id="rId16"/>
    <p:sldId id="567" r:id="rId17"/>
    <p:sldId id="496" r:id="rId18"/>
    <p:sldId id="515" r:id="rId19"/>
    <p:sldId id="543" r:id="rId20"/>
    <p:sldId id="445" r:id="rId21"/>
    <p:sldId id="522" r:id="rId22"/>
    <p:sldId id="539" r:id="rId23"/>
    <p:sldId id="560" r:id="rId24"/>
    <p:sldId id="559" r:id="rId25"/>
    <p:sldId id="536" r:id="rId26"/>
    <p:sldId id="474" r:id="rId27"/>
    <p:sldId id="568" r:id="rId28"/>
    <p:sldId id="549" r:id="rId29"/>
    <p:sldId id="527" r:id="rId30"/>
    <p:sldId id="537" r:id="rId31"/>
    <p:sldId id="558" r:id="rId32"/>
    <p:sldId id="538" r:id="rId33"/>
    <p:sldId id="569" r:id="rId34"/>
    <p:sldId id="472" r:id="rId35"/>
    <p:sldId id="517" r:id="rId36"/>
    <p:sldId id="547" r:id="rId37"/>
    <p:sldId id="544" r:id="rId38"/>
    <p:sldId id="550" r:id="rId39"/>
    <p:sldId id="391" r:id="rId40"/>
    <p:sldId id="551" r:id="rId41"/>
    <p:sldId id="552" r:id="rId42"/>
    <p:sldId id="528" r:id="rId43"/>
    <p:sldId id="553" r:id="rId44"/>
    <p:sldId id="554" r:id="rId45"/>
    <p:sldId id="278" r:id="rId46"/>
    <p:sldId id="279" r:id="rId47"/>
    <p:sldId id="548" r:id="rId48"/>
    <p:sldId id="534" r:id="rId49"/>
    <p:sldId id="535" r:id="rId50"/>
    <p:sldId id="421" r:id="rId51"/>
    <p:sldId id="555" r:id="rId52"/>
    <p:sldId id="556" r:id="rId53"/>
    <p:sldId id="557" r:id="rId54"/>
    <p:sldId id="514" r:id="rId55"/>
    <p:sldId id="419" r:id="rId56"/>
    <p:sldId id="389" r:id="rId57"/>
    <p:sldId id="570" r:id="rId58"/>
    <p:sldId id="337" r:id="rId59"/>
    <p:sldId id="387" r:id="rId6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6"/>
    <p:restoredTop sz="80418"/>
  </p:normalViewPr>
  <p:slideViewPr>
    <p:cSldViewPr snapToGrid="0" snapToObjects="1">
      <p:cViewPr varScale="1">
        <p:scale>
          <a:sx n="131" d="100"/>
          <a:sy n="131" d="100"/>
        </p:scale>
        <p:origin x="2312" y="48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7ED174-56CA-CD47-B6C0-88F3D5879A9E}" type="doc">
      <dgm:prSet loTypeId="urn:microsoft.com/office/officeart/2005/8/layout/chart3" loCatId="" qsTypeId="urn:microsoft.com/office/officeart/2005/8/quickstyle/simple1" qsCatId="simple" csTypeId="urn:microsoft.com/office/officeart/2005/8/colors/accent1_2" csCatId="accent1" phldr="1"/>
      <dgm:spPr/>
    </dgm:pt>
    <dgm:pt modelId="{B608BA12-308B-824E-9F32-D9C8B5EB90FA}">
      <dgm:prSet phldrT="[Text]"/>
      <dgm:spPr/>
      <dgm:t>
        <a:bodyPr/>
        <a:lstStyle/>
        <a:p>
          <a:r>
            <a:rPr lang="de-DE" dirty="0"/>
            <a:t>Utilitaristische Belohnung</a:t>
          </a:r>
        </a:p>
      </dgm:t>
    </dgm:pt>
    <dgm:pt modelId="{8303FAB5-AA5C-784C-B4EE-9C9E6922CAEE}" type="parTrans" cxnId="{A96C908E-37DA-A74D-9748-8528FE8142B7}">
      <dgm:prSet/>
      <dgm:spPr/>
      <dgm:t>
        <a:bodyPr/>
        <a:lstStyle/>
        <a:p>
          <a:endParaRPr lang="de-DE"/>
        </a:p>
      </dgm:t>
    </dgm:pt>
    <dgm:pt modelId="{D922B8C1-9742-024F-847E-5CE1E261F531}" type="sibTrans" cxnId="{A96C908E-37DA-A74D-9748-8528FE8142B7}">
      <dgm:prSet/>
      <dgm:spPr/>
      <dgm:t>
        <a:bodyPr/>
        <a:lstStyle/>
        <a:p>
          <a:endParaRPr lang="de-DE"/>
        </a:p>
      </dgm:t>
    </dgm:pt>
    <dgm:pt modelId="{CC964AC6-2F66-E141-B658-1DD9254AF920}">
      <dgm:prSet phldrT="[Text]"/>
      <dgm:spPr>
        <a:solidFill>
          <a:schemeClr val="accent4"/>
        </a:solidFill>
      </dgm:spPr>
      <dgm:t>
        <a:bodyPr/>
        <a:lstStyle/>
        <a:p>
          <a:r>
            <a:rPr lang="de-DE" dirty="0"/>
            <a:t>Soziale Belohnung</a:t>
          </a:r>
        </a:p>
      </dgm:t>
    </dgm:pt>
    <dgm:pt modelId="{47878F24-7160-6549-A1C7-49B90F388CEC}" type="parTrans" cxnId="{F5190647-9B05-C941-9A27-78115CB769DB}">
      <dgm:prSet/>
      <dgm:spPr/>
      <dgm:t>
        <a:bodyPr/>
        <a:lstStyle/>
        <a:p>
          <a:endParaRPr lang="de-DE"/>
        </a:p>
      </dgm:t>
    </dgm:pt>
    <dgm:pt modelId="{5EC8A381-043C-9D43-816F-AA887AEED4EC}" type="sibTrans" cxnId="{F5190647-9B05-C941-9A27-78115CB769DB}">
      <dgm:prSet/>
      <dgm:spPr/>
      <dgm:t>
        <a:bodyPr/>
        <a:lstStyle/>
        <a:p>
          <a:endParaRPr lang="de-DE"/>
        </a:p>
      </dgm:t>
    </dgm:pt>
    <dgm:pt modelId="{7CBA45D8-8721-0F46-B268-21707E918C12}">
      <dgm:prSet phldrT="[Text]"/>
      <dgm:spPr>
        <a:solidFill>
          <a:schemeClr val="accent2"/>
        </a:solidFill>
      </dgm:spPr>
      <dgm:t>
        <a:bodyPr/>
        <a:lstStyle/>
        <a:p>
          <a:r>
            <a:rPr lang="de-DE" dirty="0"/>
            <a:t>Hedonistische Belohnung</a:t>
          </a:r>
        </a:p>
      </dgm:t>
    </dgm:pt>
    <dgm:pt modelId="{3FD5F9AF-0627-6149-AFC7-C7788A2AEF63}" type="parTrans" cxnId="{9DB777DD-D95F-374A-8AD5-C79372503AB7}">
      <dgm:prSet/>
      <dgm:spPr/>
      <dgm:t>
        <a:bodyPr/>
        <a:lstStyle/>
        <a:p>
          <a:endParaRPr lang="de-DE"/>
        </a:p>
      </dgm:t>
    </dgm:pt>
    <dgm:pt modelId="{500E73DD-7832-E347-A0C2-0B0939026065}" type="sibTrans" cxnId="{9DB777DD-D95F-374A-8AD5-C79372503AB7}">
      <dgm:prSet/>
      <dgm:spPr/>
      <dgm:t>
        <a:bodyPr/>
        <a:lstStyle/>
        <a:p>
          <a:endParaRPr lang="de-DE"/>
        </a:p>
      </dgm:t>
    </dgm:pt>
    <dgm:pt modelId="{610D7904-74B6-DC40-8B33-DE2AD2AE6744}" type="pres">
      <dgm:prSet presAssocID="{8D7ED174-56CA-CD47-B6C0-88F3D5879A9E}" presName="compositeShape" presStyleCnt="0">
        <dgm:presLayoutVars>
          <dgm:chMax val="7"/>
          <dgm:dir/>
          <dgm:resizeHandles val="exact"/>
        </dgm:presLayoutVars>
      </dgm:prSet>
      <dgm:spPr/>
    </dgm:pt>
    <dgm:pt modelId="{FA03EBAF-2D7B-F740-A9EE-18352EA1FCC6}" type="pres">
      <dgm:prSet presAssocID="{8D7ED174-56CA-CD47-B6C0-88F3D5879A9E}" presName="wedge1" presStyleLbl="node1" presStyleIdx="0" presStyleCnt="3" custLinFactNeighborX="-5184" custLinFactNeighborY="2895"/>
      <dgm:spPr/>
    </dgm:pt>
    <dgm:pt modelId="{6B53ABEF-8E68-3C46-9407-08CD87586B2F}" type="pres">
      <dgm:prSet presAssocID="{8D7ED174-56CA-CD47-B6C0-88F3D5879A9E}" presName="wedge1Tx" presStyleLbl="node1" presStyleIdx="0" presStyleCnt="3">
        <dgm:presLayoutVars>
          <dgm:chMax val="0"/>
          <dgm:chPref val="0"/>
          <dgm:bulletEnabled val="1"/>
        </dgm:presLayoutVars>
      </dgm:prSet>
      <dgm:spPr/>
    </dgm:pt>
    <dgm:pt modelId="{94D8D85E-BF5F-2E42-90DA-4019354D529B}" type="pres">
      <dgm:prSet presAssocID="{8D7ED174-56CA-CD47-B6C0-88F3D5879A9E}" presName="wedge2" presStyleLbl="node1" presStyleIdx="1" presStyleCnt="3"/>
      <dgm:spPr/>
    </dgm:pt>
    <dgm:pt modelId="{B06A25F9-3EB1-7246-8A15-462A746261AE}" type="pres">
      <dgm:prSet presAssocID="{8D7ED174-56CA-CD47-B6C0-88F3D5879A9E}" presName="wedge2Tx" presStyleLbl="node1" presStyleIdx="1" presStyleCnt="3">
        <dgm:presLayoutVars>
          <dgm:chMax val="0"/>
          <dgm:chPref val="0"/>
          <dgm:bulletEnabled val="1"/>
        </dgm:presLayoutVars>
      </dgm:prSet>
      <dgm:spPr/>
    </dgm:pt>
    <dgm:pt modelId="{5387075E-9ECA-6049-9275-77C6204A16ED}" type="pres">
      <dgm:prSet presAssocID="{8D7ED174-56CA-CD47-B6C0-88F3D5879A9E}" presName="wedge3" presStyleLbl="node1" presStyleIdx="2" presStyleCnt="3"/>
      <dgm:spPr/>
    </dgm:pt>
    <dgm:pt modelId="{86E45B7B-E120-224C-AB9F-F43AF370633E}" type="pres">
      <dgm:prSet presAssocID="{8D7ED174-56CA-CD47-B6C0-88F3D5879A9E}" presName="wedge3Tx" presStyleLbl="node1" presStyleIdx="2" presStyleCnt="3">
        <dgm:presLayoutVars>
          <dgm:chMax val="0"/>
          <dgm:chPref val="0"/>
          <dgm:bulletEnabled val="1"/>
        </dgm:presLayoutVars>
      </dgm:prSet>
      <dgm:spPr/>
    </dgm:pt>
  </dgm:ptLst>
  <dgm:cxnLst>
    <dgm:cxn modelId="{42EC9736-4139-A34E-AA0D-154E38FD7B03}" type="presOf" srcId="{7CBA45D8-8721-0F46-B268-21707E918C12}" destId="{86E45B7B-E120-224C-AB9F-F43AF370633E}" srcOrd="1" destOrd="0" presId="urn:microsoft.com/office/officeart/2005/8/layout/chart3"/>
    <dgm:cxn modelId="{7502633C-2071-5E4F-B427-8BE7F25D9E05}" type="presOf" srcId="{7CBA45D8-8721-0F46-B268-21707E918C12}" destId="{5387075E-9ECA-6049-9275-77C6204A16ED}" srcOrd="0" destOrd="0" presId="urn:microsoft.com/office/officeart/2005/8/layout/chart3"/>
    <dgm:cxn modelId="{F5190647-9B05-C941-9A27-78115CB769DB}" srcId="{8D7ED174-56CA-CD47-B6C0-88F3D5879A9E}" destId="{CC964AC6-2F66-E141-B658-1DD9254AF920}" srcOrd="1" destOrd="0" parTransId="{47878F24-7160-6549-A1C7-49B90F388CEC}" sibTransId="{5EC8A381-043C-9D43-816F-AA887AEED4EC}"/>
    <dgm:cxn modelId="{57C7FE51-E82A-9941-83EE-DEDDFCF286F2}" type="presOf" srcId="{8D7ED174-56CA-CD47-B6C0-88F3D5879A9E}" destId="{610D7904-74B6-DC40-8B33-DE2AD2AE6744}" srcOrd="0" destOrd="0" presId="urn:microsoft.com/office/officeart/2005/8/layout/chart3"/>
    <dgm:cxn modelId="{0F2C6270-3734-D942-AE4D-75C3AC05C519}" type="presOf" srcId="{B608BA12-308B-824E-9F32-D9C8B5EB90FA}" destId="{6B53ABEF-8E68-3C46-9407-08CD87586B2F}" srcOrd="1" destOrd="0" presId="urn:microsoft.com/office/officeart/2005/8/layout/chart3"/>
    <dgm:cxn modelId="{A96C908E-37DA-A74D-9748-8528FE8142B7}" srcId="{8D7ED174-56CA-CD47-B6C0-88F3D5879A9E}" destId="{B608BA12-308B-824E-9F32-D9C8B5EB90FA}" srcOrd="0" destOrd="0" parTransId="{8303FAB5-AA5C-784C-B4EE-9C9E6922CAEE}" sibTransId="{D922B8C1-9742-024F-847E-5CE1E261F531}"/>
    <dgm:cxn modelId="{BBBF0B91-F14E-5B48-8405-A0A4BA41AEA1}" type="presOf" srcId="{CC964AC6-2F66-E141-B658-1DD9254AF920}" destId="{B06A25F9-3EB1-7246-8A15-462A746261AE}" srcOrd="1" destOrd="0" presId="urn:microsoft.com/office/officeart/2005/8/layout/chart3"/>
    <dgm:cxn modelId="{06444CA6-4E87-6A49-A1C8-FA6539E6D30A}" type="presOf" srcId="{CC964AC6-2F66-E141-B658-1DD9254AF920}" destId="{94D8D85E-BF5F-2E42-90DA-4019354D529B}" srcOrd="0" destOrd="0" presId="urn:microsoft.com/office/officeart/2005/8/layout/chart3"/>
    <dgm:cxn modelId="{9DB777DD-D95F-374A-8AD5-C79372503AB7}" srcId="{8D7ED174-56CA-CD47-B6C0-88F3D5879A9E}" destId="{7CBA45D8-8721-0F46-B268-21707E918C12}" srcOrd="2" destOrd="0" parTransId="{3FD5F9AF-0627-6149-AFC7-C7788A2AEF63}" sibTransId="{500E73DD-7832-E347-A0C2-0B0939026065}"/>
    <dgm:cxn modelId="{F7A432E4-A57D-8E49-8AA5-4133175B0600}" type="presOf" srcId="{B608BA12-308B-824E-9F32-D9C8B5EB90FA}" destId="{FA03EBAF-2D7B-F740-A9EE-18352EA1FCC6}" srcOrd="0" destOrd="0" presId="urn:microsoft.com/office/officeart/2005/8/layout/chart3"/>
    <dgm:cxn modelId="{ABFB422E-AC44-2F41-8975-13250130FA0D}" type="presParOf" srcId="{610D7904-74B6-DC40-8B33-DE2AD2AE6744}" destId="{FA03EBAF-2D7B-F740-A9EE-18352EA1FCC6}" srcOrd="0" destOrd="0" presId="urn:microsoft.com/office/officeart/2005/8/layout/chart3"/>
    <dgm:cxn modelId="{145B7521-ADA0-F441-A3EB-177234B2A676}" type="presParOf" srcId="{610D7904-74B6-DC40-8B33-DE2AD2AE6744}" destId="{6B53ABEF-8E68-3C46-9407-08CD87586B2F}" srcOrd="1" destOrd="0" presId="urn:microsoft.com/office/officeart/2005/8/layout/chart3"/>
    <dgm:cxn modelId="{9D84B329-15ED-AB4C-8052-58ACEE093BD7}" type="presParOf" srcId="{610D7904-74B6-DC40-8B33-DE2AD2AE6744}" destId="{94D8D85E-BF5F-2E42-90DA-4019354D529B}" srcOrd="2" destOrd="0" presId="urn:microsoft.com/office/officeart/2005/8/layout/chart3"/>
    <dgm:cxn modelId="{372CE29E-7310-064A-A20A-A11059D45430}" type="presParOf" srcId="{610D7904-74B6-DC40-8B33-DE2AD2AE6744}" destId="{B06A25F9-3EB1-7246-8A15-462A746261AE}" srcOrd="3" destOrd="0" presId="urn:microsoft.com/office/officeart/2005/8/layout/chart3"/>
    <dgm:cxn modelId="{684738C5-608B-D647-9C6C-DC21C3616B08}" type="presParOf" srcId="{610D7904-74B6-DC40-8B33-DE2AD2AE6744}" destId="{5387075E-9ECA-6049-9275-77C6204A16ED}" srcOrd="4" destOrd="0" presId="urn:microsoft.com/office/officeart/2005/8/layout/chart3"/>
    <dgm:cxn modelId="{2285EDC4-5E22-7342-9208-AB48598DDCDC}" type="presParOf" srcId="{610D7904-74B6-DC40-8B33-DE2AD2AE6744}" destId="{86E45B7B-E120-224C-AB9F-F43AF370633E}"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19F028-2612-7144-90E0-184A6A11046B}"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de-DE"/>
        </a:p>
      </dgm:t>
    </dgm:pt>
    <dgm:pt modelId="{9EEF26F5-B251-104A-ADD3-A761038CE57A}">
      <dgm:prSet/>
      <dgm:spPr/>
      <dgm:t>
        <a:bodyPr/>
        <a:lstStyle/>
        <a:p>
          <a:r>
            <a:rPr lang="de-DE"/>
            <a:t>Schritt 1: Themenfindung</a:t>
          </a:r>
        </a:p>
      </dgm:t>
    </dgm:pt>
    <dgm:pt modelId="{CB56FFC5-1CAF-A849-9192-3BFFF003177D}" type="parTrans" cxnId="{3F49FD67-DCBE-9440-84C3-BBAB8090C76C}">
      <dgm:prSet/>
      <dgm:spPr/>
      <dgm:t>
        <a:bodyPr/>
        <a:lstStyle/>
        <a:p>
          <a:endParaRPr lang="de-DE"/>
        </a:p>
      </dgm:t>
    </dgm:pt>
    <dgm:pt modelId="{4611F049-1BA0-0949-A5C9-0A89A3391210}" type="sibTrans" cxnId="{3F49FD67-DCBE-9440-84C3-BBAB8090C76C}">
      <dgm:prSet/>
      <dgm:spPr/>
      <dgm:t>
        <a:bodyPr/>
        <a:lstStyle/>
        <a:p>
          <a:endParaRPr lang="de-DE"/>
        </a:p>
      </dgm:t>
    </dgm:pt>
    <dgm:pt modelId="{9B11095D-435B-174B-97C6-384834834E77}">
      <dgm:prSet/>
      <dgm:spPr/>
      <dgm:t>
        <a:bodyPr/>
        <a:lstStyle/>
        <a:p>
          <a:r>
            <a:rPr lang="de-DE"/>
            <a:t>Schritt 2: Planung und Strukturierung</a:t>
          </a:r>
        </a:p>
      </dgm:t>
    </dgm:pt>
    <dgm:pt modelId="{A0E80AA7-0D7E-764C-B04A-568923806CEA}" type="parTrans" cxnId="{0067A445-E07A-7545-A461-C0CA2720D7A5}">
      <dgm:prSet/>
      <dgm:spPr/>
      <dgm:t>
        <a:bodyPr/>
        <a:lstStyle/>
        <a:p>
          <a:endParaRPr lang="de-DE"/>
        </a:p>
      </dgm:t>
    </dgm:pt>
    <dgm:pt modelId="{78D1ED2D-80AA-F64A-8F34-ADB5FBBE2E4B}" type="sibTrans" cxnId="{0067A445-E07A-7545-A461-C0CA2720D7A5}">
      <dgm:prSet/>
      <dgm:spPr/>
      <dgm:t>
        <a:bodyPr/>
        <a:lstStyle/>
        <a:p>
          <a:endParaRPr lang="de-DE"/>
        </a:p>
      </dgm:t>
    </dgm:pt>
    <dgm:pt modelId="{467570D3-EC66-2D46-B65A-438928024A7A}">
      <dgm:prSet/>
      <dgm:spPr/>
      <dgm:t>
        <a:bodyPr/>
        <a:lstStyle/>
        <a:p>
          <a:r>
            <a:rPr lang="de-DE"/>
            <a:t>Schritt 3: Gestaltung und Umsetzung</a:t>
          </a:r>
        </a:p>
      </dgm:t>
    </dgm:pt>
    <dgm:pt modelId="{355F5D6A-193F-7946-9CCA-930450A12288}" type="parTrans" cxnId="{9CD50C1A-BFCA-E44A-A7B0-F9655E02E40D}">
      <dgm:prSet/>
      <dgm:spPr/>
      <dgm:t>
        <a:bodyPr/>
        <a:lstStyle/>
        <a:p>
          <a:endParaRPr lang="de-DE"/>
        </a:p>
      </dgm:t>
    </dgm:pt>
    <dgm:pt modelId="{22B63444-2AD8-184B-894C-DDEFC6FEB2AD}" type="sibTrans" cxnId="{9CD50C1A-BFCA-E44A-A7B0-F9655E02E40D}">
      <dgm:prSet/>
      <dgm:spPr/>
      <dgm:t>
        <a:bodyPr/>
        <a:lstStyle/>
        <a:p>
          <a:endParaRPr lang="de-DE"/>
        </a:p>
      </dgm:t>
    </dgm:pt>
    <dgm:pt modelId="{C270C729-4092-D84D-AA6B-2105E75999A6}" type="pres">
      <dgm:prSet presAssocID="{E219F028-2612-7144-90E0-184A6A11046B}" presName="Name0" presStyleCnt="0">
        <dgm:presLayoutVars>
          <dgm:dir/>
          <dgm:resizeHandles val="exact"/>
        </dgm:presLayoutVars>
      </dgm:prSet>
      <dgm:spPr/>
    </dgm:pt>
    <dgm:pt modelId="{38163B2D-CAF0-B545-A719-247E366D9529}" type="pres">
      <dgm:prSet presAssocID="{9EEF26F5-B251-104A-ADD3-A761038CE57A}" presName="node" presStyleLbl="node1" presStyleIdx="0" presStyleCnt="3">
        <dgm:presLayoutVars>
          <dgm:bulletEnabled val="1"/>
        </dgm:presLayoutVars>
      </dgm:prSet>
      <dgm:spPr/>
    </dgm:pt>
    <dgm:pt modelId="{7F51DD4B-94FA-0C42-9A18-6CA2921E8D4C}" type="pres">
      <dgm:prSet presAssocID="{4611F049-1BA0-0949-A5C9-0A89A3391210}" presName="sibTrans" presStyleLbl="sibTrans2D1" presStyleIdx="0" presStyleCnt="2"/>
      <dgm:spPr/>
    </dgm:pt>
    <dgm:pt modelId="{4DDD8109-19BF-DE4A-9D93-3342D1670C25}" type="pres">
      <dgm:prSet presAssocID="{4611F049-1BA0-0949-A5C9-0A89A3391210}" presName="connectorText" presStyleLbl="sibTrans2D1" presStyleIdx="0" presStyleCnt="2"/>
      <dgm:spPr/>
    </dgm:pt>
    <dgm:pt modelId="{68A75D23-DB2C-BB48-87F3-567EDD826268}" type="pres">
      <dgm:prSet presAssocID="{9B11095D-435B-174B-97C6-384834834E77}" presName="node" presStyleLbl="node1" presStyleIdx="1" presStyleCnt="3">
        <dgm:presLayoutVars>
          <dgm:bulletEnabled val="1"/>
        </dgm:presLayoutVars>
      </dgm:prSet>
      <dgm:spPr/>
    </dgm:pt>
    <dgm:pt modelId="{FE4303F3-F92A-4F4A-9D57-FBBCCF55C717}" type="pres">
      <dgm:prSet presAssocID="{78D1ED2D-80AA-F64A-8F34-ADB5FBBE2E4B}" presName="sibTrans" presStyleLbl="sibTrans2D1" presStyleIdx="1" presStyleCnt="2"/>
      <dgm:spPr/>
    </dgm:pt>
    <dgm:pt modelId="{42D3D619-990E-1E40-A393-CC59D31FA822}" type="pres">
      <dgm:prSet presAssocID="{78D1ED2D-80AA-F64A-8F34-ADB5FBBE2E4B}" presName="connectorText" presStyleLbl="sibTrans2D1" presStyleIdx="1" presStyleCnt="2"/>
      <dgm:spPr/>
    </dgm:pt>
    <dgm:pt modelId="{BD52BF9B-F483-9145-86EA-D8D715D46173}" type="pres">
      <dgm:prSet presAssocID="{467570D3-EC66-2D46-B65A-438928024A7A}" presName="node" presStyleLbl="node1" presStyleIdx="2" presStyleCnt="3">
        <dgm:presLayoutVars>
          <dgm:bulletEnabled val="1"/>
        </dgm:presLayoutVars>
      </dgm:prSet>
      <dgm:spPr/>
    </dgm:pt>
  </dgm:ptLst>
  <dgm:cxnLst>
    <dgm:cxn modelId="{9CD50C1A-BFCA-E44A-A7B0-F9655E02E40D}" srcId="{E219F028-2612-7144-90E0-184A6A11046B}" destId="{467570D3-EC66-2D46-B65A-438928024A7A}" srcOrd="2" destOrd="0" parTransId="{355F5D6A-193F-7946-9CCA-930450A12288}" sibTransId="{22B63444-2AD8-184B-894C-DDEFC6FEB2AD}"/>
    <dgm:cxn modelId="{0067A445-E07A-7545-A461-C0CA2720D7A5}" srcId="{E219F028-2612-7144-90E0-184A6A11046B}" destId="{9B11095D-435B-174B-97C6-384834834E77}" srcOrd="1" destOrd="0" parTransId="{A0E80AA7-0D7E-764C-B04A-568923806CEA}" sibTransId="{78D1ED2D-80AA-F64A-8F34-ADB5FBBE2E4B}"/>
    <dgm:cxn modelId="{1FA32647-2202-114F-B318-831C39E3B66E}" type="presOf" srcId="{467570D3-EC66-2D46-B65A-438928024A7A}" destId="{BD52BF9B-F483-9145-86EA-D8D715D46173}" srcOrd="0" destOrd="0" presId="urn:microsoft.com/office/officeart/2005/8/layout/process1"/>
    <dgm:cxn modelId="{179F354F-268A-6D45-A98F-D9098C9C29CF}" type="presOf" srcId="{78D1ED2D-80AA-F64A-8F34-ADB5FBBE2E4B}" destId="{FE4303F3-F92A-4F4A-9D57-FBBCCF55C717}" srcOrd="0" destOrd="0" presId="urn:microsoft.com/office/officeart/2005/8/layout/process1"/>
    <dgm:cxn modelId="{3F49FD67-DCBE-9440-84C3-BBAB8090C76C}" srcId="{E219F028-2612-7144-90E0-184A6A11046B}" destId="{9EEF26F5-B251-104A-ADD3-A761038CE57A}" srcOrd="0" destOrd="0" parTransId="{CB56FFC5-1CAF-A849-9192-3BFFF003177D}" sibTransId="{4611F049-1BA0-0949-A5C9-0A89A3391210}"/>
    <dgm:cxn modelId="{5FE6E074-D4F3-0340-A23A-38FF7B303141}" type="presOf" srcId="{9EEF26F5-B251-104A-ADD3-A761038CE57A}" destId="{38163B2D-CAF0-B545-A719-247E366D9529}" srcOrd="0" destOrd="0" presId="urn:microsoft.com/office/officeart/2005/8/layout/process1"/>
    <dgm:cxn modelId="{0C779484-ABF9-4143-81D7-AF674E0F05C9}" type="presOf" srcId="{9B11095D-435B-174B-97C6-384834834E77}" destId="{68A75D23-DB2C-BB48-87F3-567EDD826268}" srcOrd="0" destOrd="0" presId="urn:microsoft.com/office/officeart/2005/8/layout/process1"/>
    <dgm:cxn modelId="{036A079C-488B-BA46-B597-B407E73F08D5}" type="presOf" srcId="{78D1ED2D-80AA-F64A-8F34-ADB5FBBE2E4B}" destId="{42D3D619-990E-1E40-A393-CC59D31FA822}" srcOrd="1" destOrd="0" presId="urn:microsoft.com/office/officeart/2005/8/layout/process1"/>
    <dgm:cxn modelId="{DA1DE8AD-D900-7942-A5F0-E972ABB8E4AD}" type="presOf" srcId="{E219F028-2612-7144-90E0-184A6A11046B}" destId="{C270C729-4092-D84D-AA6B-2105E75999A6}" srcOrd="0" destOrd="0" presId="urn:microsoft.com/office/officeart/2005/8/layout/process1"/>
    <dgm:cxn modelId="{25AF8CBB-4AB2-F844-951C-01122C425461}" type="presOf" srcId="{4611F049-1BA0-0949-A5C9-0A89A3391210}" destId="{7F51DD4B-94FA-0C42-9A18-6CA2921E8D4C}" srcOrd="0" destOrd="0" presId="urn:microsoft.com/office/officeart/2005/8/layout/process1"/>
    <dgm:cxn modelId="{47E565DA-61D7-2A4E-B182-73ADDDD8E264}" type="presOf" srcId="{4611F049-1BA0-0949-A5C9-0A89A3391210}" destId="{4DDD8109-19BF-DE4A-9D93-3342D1670C25}" srcOrd="1" destOrd="0" presId="urn:microsoft.com/office/officeart/2005/8/layout/process1"/>
    <dgm:cxn modelId="{75E5C1E4-66BA-A741-AD92-0C6ED255CE41}" type="presParOf" srcId="{C270C729-4092-D84D-AA6B-2105E75999A6}" destId="{38163B2D-CAF0-B545-A719-247E366D9529}" srcOrd="0" destOrd="0" presId="urn:microsoft.com/office/officeart/2005/8/layout/process1"/>
    <dgm:cxn modelId="{441F9F9D-C893-4743-A244-F46A6C307C55}" type="presParOf" srcId="{C270C729-4092-D84D-AA6B-2105E75999A6}" destId="{7F51DD4B-94FA-0C42-9A18-6CA2921E8D4C}" srcOrd="1" destOrd="0" presId="urn:microsoft.com/office/officeart/2005/8/layout/process1"/>
    <dgm:cxn modelId="{70FF3365-EF2F-1043-BBC7-E7B05D03EFF5}" type="presParOf" srcId="{7F51DD4B-94FA-0C42-9A18-6CA2921E8D4C}" destId="{4DDD8109-19BF-DE4A-9D93-3342D1670C25}" srcOrd="0" destOrd="0" presId="urn:microsoft.com/office/officeart/2005/8/layout/process1"/>
    <dgm:cxn modelId="{C63F6435-D40A-0E45-8160-9E4DED2BEB9B}" type="presParOf" srcId="{C270C729-4092-D84D-AA6B-2105E75999A6}" destId="{68A75D23-DB2C-BB48-87F3-567EDD826268}" srcOrd="2" destOrd="0" presId="urn:microsoft.com/office/officeart/2005/8/layout/process1"/>
    <dgm:cxn modelId="{28C9BF40-244F-4147-869E-7D955FAF970D}" type="presParOf" srcId="{C270C729-4092-D84D-AA6B-2105E75999A6}" destId="{FE4303F3-F92A-4F4A-9D57-FBBCCF55C717}" srcOrd="3" destOrd="0" presId="urn:microsoft.com/office/officeart/2005/8/layout/process1"/>
    <dgm:cxn modelId="{1CEE0AC1-C7C4-4541-B9BA-BC87A39719B6}" type="presParOf" srcId="{FE4303F3-F92A-4F4A-9D57-FBBCCF55C717}" destId="{42D3D619-990E-1E40-A393-CC59D31FA822}" srcOrd="0" destOrd="0" presId="urn:microsoft.com/office/officeart/2005/8/layout/process1"/>
    <dgm:cxn modelId="{43A3D1E7-D210-F340-8FA8-F7D9C5B58018}" type="presParOf" srcId="{C270C729-4092-D84D-AA6B-2105E75999A6}" destId="{BD52BF9B-F483-9145-86EA-D8D715D4617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3EBAF-2D7B-F740-A9EE-18352EA1FCC6}">
      <dsp:nvSpPr>
        <dsp:cNvPr id="0" name=""/>
        <dsp:cNvSpPr/>
      </dsp:nvSpPr>
      <dsp:spPr>
        <a:xfrm>
          <a:off x="1669514" y="497531"/>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Utilitaristische Belohnung</a:t>
          </a:r>
        </a:p>
      </dsp:txBody>
      <dsp:txXfrm>
        <a:off x="4144220" y="1337424"/>
        <a:ext cx="1544320" cy="1517226"/>
      </dsp:txXfrm>
    </dsp:sp>
    <dsp:sp modelId="{94D8D85E-BF5F-2E42-90DA-4019354D529B}">
      <dsp:nvSpPr>
        <dsp:cNvPr id="0" name=""/>
        <dsp:cNvSpPr/>
      </dsp:nvSpPr>
      <dsp:spPr>
        <a:xfrm>
          <a:off x="1670845" y="501226"/>
          <a:ext cx="4551680" cy="4551680"/>
        </a:xfrm>
        <a:prstGeom prst="pie">
          <a:avLst>
            <a:gd name="adj1" fmla="val 1800000"/>
            <a:gd name="adj2" fmla="val 90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Soziale Belohnung</a:t>
          </a:r>
        </a:p>
      </dsp:txBody>
      <dsp:txXfrm>
        <a:off x="2917139" y="3373120"/>
        <a:ext cx="2059093" cy="1408853"/>
      </dsp:txXfrm>
    </dsp:sp>
    <dsp:sp modelId="{5387075E-9ECA-6049-9275-77C6204A16ED}">
      <dsp:nvSpPr>
        <dsp:cNvPr id="0" name=""/>
        <dsp:cNvSpPr/>
      </dsp:nvSpPr>
      <dsp:spPr>
        <a:xfrm>
          <a:off x="1670845" y="501226"/>
          <a:ext cx="4551680" cy="4551680"/>
        </a:xfrm>
        <a:prstGeom prst="pie">
          <a:avLst>
            <a:gd name="adj1" fmla="val 9000000"/>
            <a:gd name="adj2" fmla="val 162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Hedonistische Belohnung</a:t>
          </a:r>
        </a:p>
      </dsp:txBody>
      <dsp:txXfrm>
        <a:off x="2158525" y="1395306"/>
        <a:ext cx="1544320" cy="1517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63B2D-CAF0-B545-A719-247E366D9529}">
      <dsp:nvSpPr>
        <dsp:cNvPr id="0" name=""/>
        <dsp:cNvSpPr/>
      </dsp:nvSpPr>
      <dsp:spPr>
        <a:xfrm>
          <a:off x="9242"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a:t>Schritt 1: Themenfindung</a:t>
          </a:r>
        </a:p>
      </dsp:txBody>
      <dsp:txXfrm>
        <a:off x="57787" y="1395494"/>
        <a:ext cx="2665308" cy="1560349"/>
      </dsp:txXfrm>
    </dsp:sp>
    <dsp:sp modelId="{7F51DD4B-94FA-0C42-9A18-6CA2921E8D4C}">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de-DE" sz="2300" kern="1200"/>
        </a:p>
      </dsp:txBody>
      <dsp:txXfrm>
        <a:off x="3047880" y="1970146"/>
        <a:ext cx="409940" cy="411044"/>
      </dsp:txXfrm>
    </dsp:sp>
    <dsp:sp modelId="{68A75D23-DB2C-BB48-87F3-567EDD826268}">
      <dsp:nvSpPr>
        <dsp:cNvPr id="0" name=""/>
        <dsp:cNvSpPr/>
      </dsp:nvSpPr>
      <dsp:spPr>
        <a:xfrm>
          <a:off x="3876600"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a:t>Schritt 2: Planung und Strukturierung</a:t>
          </a:r>
        </a:p>
      </dsp:txBody>
      <dsp:txXfrm>
        <a:off x="3925145" y="1395494"/>
        <a:ext cx="2665308" cy="1560349"/>
      </dsp:txXfrm>
    </dsp:sp>
    <dsp:sp modelId="{FE4303F3-F92A-4F4A-9D57-FBBCCF55C717}">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de-DE" sz="2300" kern="1200"/>
        </a:p>
      </dsp:txBody>
      <dsp:txXfrm>
        <a:off x="6915239" y="1970146"/>
        <a:ext cx="409940" cy="411044"/>
      </dsp:txXfrm>
    </dsp:sp>
    <dsp:sp modelId="{BD52BF9B-F483-9145-86EA-D8D715D46173}">
      <dsp:nvSpPr>
        <dsp:cNvPr id="0" name=""/>
        <dsp:cNvSpPr/>
      </dsp:nvSpPr>
      <dsp:spPr>
        <a:xfrm>
          <a:off x="7743958"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a:t>Schritt 3: Gestaltung und Umsetzung</a:t>
          </a:r>
        </a:p>
      </dsp:txBody>
      <dsp:txXfrm>
        <a:off x="7792503" y="1395494"/>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8237C-63DF-8C4D-A663-4581D6019EC7}" type="datetimeFigureOut">
              <a:rPr lang="de-DE" smtClean="0"/>
              <a:t>20.02.25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59998-4020-C449-9611-2D9166FB56B7}" type="slidenum">
              <a:rPr lang="de-DE" smtClean="0"/>
              <a:t>‹Nr.›</a:t>
            </a:fld>
            <a:endParaRPr lang="de-DE"/>
          </a:p>
        </p:txBody>
      </p:sp>
    </p:spTree>
    <p:extLst>
      <p:ext uri="{BB962C8B-B14F-4D97-AF65-F5344CB8AC3E}">
        <p14:creationId xmlns:p14="http://schemas.microsoft.com/office/powerpoint/2010/main" val="269154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pfs.de/fileadmin/files/Studien/JIM/2022/JIM_2022_Web_final.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mpfs.de/fileadmin/files/Studien/JIM/2022/JIM_2022_Web_fin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pfs.de/fileadmin/files/Studien/JIM/2022/JIM_2022_Web_final.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pfs.de/fileadmin/files/Studien/JIM/2022/JIM_2022_Web_final.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pfs.de/fileadmin/files/Studien/JIM/2022/JIM_2022_Web_final.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a:t>
            </a:fld>
            <a:endParaRPr lang="de-DE"/>
          </a:p>
        </p:txBody>
      </p:sp>
    </p:spTree>
    <p:extLst>
      <p:ext uri="{BB962C8B-B14F-4D97-AF65-F5344CB8AC3E}">
        <p14:creationId xmlns:p14="http://schemas.microsoft.com/office/powerpoint/2010/main" val="332357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D5421-0FB6-100E-4710-48F84DA0B3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366CB4-66B1-DBCD-5C76-A1E0612FB6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7F6B37-C7AD-BF60-B4B1-499993007DC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120D748-86CA-83C8-663A-08716CFD4706}"/>
              </a:ext>
            </a:extLst>
          </p:cNvPr>
          <p:cNvSpPr>
            <a:spLocks noGrp="1"/>
          </p:cNvSpPr>
          <p:nvPr>
            <p:ph type="sldNum" sz="quarter" idx="5"/>
          </p:nvPr>
        </p:nvSpPr>
        <p:spPr/>
        <p:txBody>
          <a:bodyPr/>
          <a:lstStyle/>
          <a:p>
            <a:fld id="{2FA14A25-3113-419F-98E7-B12B871AB6B2}" type="slidenum">
              <a:rPr lang="de-DE" smtClean="0"/>
              <a:t>11</a:t>
            </a:fld>
            <a:endParaRPr lang="de-DE"/>
          </a:p>
        </p:txBody>
      </p:sp>
    </p:spTree>
    <p:extLst>
      <p:ext uri="{BB962C8B-B14F-4D97-AF65-F5344CB8AC3E}">
        <p14:creationId xmlns:p14="http://schemas.microsoft.com/office/powerpoint/2010/main" val="179467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03B77-A042-049F-CC29-3B00DA2B1E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1A45A0E-E83E-D9E4-D2BF-432E3E87A2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C6F613-1003-FCEF-8900-C1B3ED948E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Quellen: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“Jugend-Digitalstudie” der Postbank &amp;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JIM-Studie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Weitere Facts: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Bildschirmzeit ca. 4Std.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Kein großer Unterschied zwischen Geschlechtern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Subjektiv wichtigste Apps waren: WhatsApp (79%), Instagram (31%),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(24%), YouTube (23%), Spotify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Genutzte Online-Angebote: WhatsApp (93%), Instagram (62%),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(54%), Snapchat (45%), Facebook (28%).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endParaRPr lang="de-DE" dirty="0"/>
          </a:p>
        </p:txBody>
      </p:sp>
      <p:sp>
        <p:nvSpPr>
          <p:cNvPr id="4" name="Foliennummernplatzhalter 3">
            <a:extLst>
              <a:ext uri="{FF2B5EF4-FFF2-40B4-BE49-F238E27FC236}">
                <a16:creationId xmlns:a16="http://schemas.microsoft.com/office/drawing/2014/main" id="{07AABAD2-965D-FDFF-036F-49B367D54B1B}"/>
              </a:ext>
            </a:extLst>
          </p:cNvPr>
          <p:cNvSpPr>
            <a:spLocks noGrp="1"/>
          </p:cNvSpPr>
          <p:nvPr>
            <p:ph type="sldNum" sz="quarter" idx="5"/>
          </p:nvPr>
        </p:nvSpPr>
        <p:spPr/>
        <p:txBody>
          <a:bodyPr/>
          <a:lstStyle/>
          <a:p>
            <a:fld id="{54D59998-4020-C449-9611-2D9166FB56B7}" type="slidenum">
              <a:rPr lang="de-DE" smtClean="0"/>
              <a:t>12</a:t>
            </a:fld>
            <a:endParaRPr lang="de-DE"/>
          </a:p>
        </p:txBody>
      </p:sp>
    </p:spTree>
    <p:extLst>
      <p:ext uri="{BB962C8B-B14F-4D97-AF65-F5344CB8AC3E}">
        <p14:creationId xmlns:p14="http://schemas.microsoft.com/office/powerpoint/2010/main" val="2955350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FED7E-7BB9-B2E8-7D09-6AC520621C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9945C3-77E4-57F4-EE5D-B051D62355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BF8B7F-3A92-37BD-6102-007913B45B4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D28DA02-3984-DC11-8428-341E47B739A8}"/>
              </a:ext>
            </a:extLst>
          </p:cNvPr>
          <p:cNvSpPr>
            <a:spLocks noGrp="1"/>
          </p:cNvSpPr>
          <p:nvPr>
            <p:ph type="sldNum" sz="quarter" idx="5"/>
          </p:nvPr>
        </p:nvSpPr>
        <p:spPr/>
        <p:txBody>
          <a:bodyPr/>
          <a:lstStyle/>
          <a:p>
            <a:fld id="{2FA14A25-3113-419F-98E7-B12B871AB6B2}" type="slidenum">
              <a:rPr lang="de-DE" smtClean="0"/>
              <a:t>13</a:t>
            </a:fld>
            <a:endParaRPr lang="de-DE"/>
          </a:p>
        </p:txBody>
      </p:sp>
    </p:spTree>
    <p:extLst>
      <p:ext uri="{BB962C8B-B14F-4D97-AF65-F5344CB8AC3E}">
        <p14:creationId xmlns:p14="http://schemas.microsoft.com/office/powerpoint/2010/main" val="385697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ED51-17DD-260B-60A2-62DBABD72D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9456AD-F80B-F9A0-DDF6-D5EF20D7A6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94E99B-1E8E-C3D3-A5C8-E885FA03EC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Quellen: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“Jugend-Digitalstudie” der Postbank &amp;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JIM-Studie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Weitere Facts: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Bildschirmzeit ca. 4Std.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Kein großer Unterschied zwischen Geschlechtern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Subjektiv wichtigste Apps waren: WhatsApp (79%), Instagram (31%),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(24%), YouTube (23%), Spotify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Genutzte Online-Angebote: WhatsApp (93%), Instagram (62%),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(54%), Snapchat (45%), Facebook (28%).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endParaRPr lang="de-DE" dirty="0"/>
          </a:p>
        </p:txBody>
      </p:sp>
      <p:sp>
        <p:nvSpPr>
          <p:cNvPr id="4" name="Foliennummernplatzhalter 3">
            <a:extLst>
              <a:ext uri="{FF2B5EF4-FFF2-40B4-BE49-F238E27FC236}">
                <a16:creationId xmlns:a16="http://schemas.microsoft.com/office/drawing/2014/main" id="{E68A0F3B-B812-9915-E822-B05A6D898A16}"/>
              </a:ext>
            </a:extLst>
          </p:cNvPr>
          <p:cNvSpPr>
            <a:spLocks noGrp="1"/>
          </p:cNvSpPr>
          <p:nvPr>
            <p:ph type="sldNum" sz="quarter" idx="5"/>
          </p:nvPr>
        </p:nvSpPr>
        <p:spPr/>
        <p:txBody>
          <a:bodyPr/>
          <a:lstStyle/>
          <a:p>
            <a:fld id="{54D59998-4020-C449-9611-2D9166FB56B7}" type="slidenum">
              <a:rPr lang="de-DE" smtClean="0"/>
              <a:t>14</a:t>
            </a:fld>
            <a:endParaRPr lang="de-DE"/>
          </a:p>
        </p:txBody>
      </p:sp>
    </p:spTree>
    <p:extLst>
      <p:ext uri="{BB962C8B-B14F-4D97-AF65-F5344CB8AC3E}">
        <p14:creationId xmlns:p14="http://schemas.microsoft.com/office/powerpoint/2010/main" val="1528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836F-C5FD-3C64-2381-D6236B2167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02724D-AA33-6DF1-D0FB-AB8B6A4205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52647F-75C5-CEA2-9325-BD1D9C32AAF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F36CBD3-2A00-4928-8405-41BBADBE8B66}"/>
              </a:ext>
            </a:extLst>
          </p:cNvPr>
          <p:cNvSpPr>
            <a:spLocks noGrp="1"/>
          </p:cNvSpPr>
          <p:nvPr>
            <p:ph type="sldNum" sz="quarter" idx="5"/>
          </p:nvPr>
        </p:nvSpPr>
        <p:spPr/>
        <p:txBody>
          <a:bodyPr/>
          <a:lstStyle/>
          <a:p>
            <a:fld id="{2FA14A25-3113-419F-98E7-B12B871AB6B2}" type="slidenum">
              <a:rPr lang="de-DE" smtClean="0"/>
              <a:t>15</a:t>
            </a:fld>
            <a:endParaRPr lang="de-DE"/>
          </a:p>
        </p:txBody>
      </p:sp>
    </p:spTree>
    <p:extLst>
      <p:ext uri="{BB962C8B-B14F-4D97-AF65-F5344CB8AC3E}">
        <p14:creationId xmlns:p14="http://schemas.microsoft.com/office/powerpoint/2010/main" val="337054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1E93-AF1D-0C94-8829-7276D116CF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C58EEC-A01E-E4ED-8039-9F69E1A844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204C2A1-428E-134D-3DBE-4F316FC9B2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Quellen: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“Jugend-Digitalstudie” der Postbank &amp;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JIM-Studie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Weitere Facts: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Bildschirmzeit ca. 4Std.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Kein großer Unterschied zwischen Geschlechtern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Subjektiv wichtigste Apps waren: WhatsApp (79%), Instagram (31%),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(24%), YouTube (23%), Spotify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Genutzte Online-Angebote: WhatsApp (93%), Instagram (62%),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(54%), Snapchat (45%), Facebook (28%).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endParaRPr lang="de-DE" dirty="0"/>
          </a:p>
        </p:txBody>
      </p:sp>
      <p:sp>
        <p:nvSpPr>
          <p:cNvPr id="4" name="Foliennummernplatzhalter 3">
            <a:extLst>
              <a:ext uri="{FF2B5EF4-FFF2-40B4-BE49-F238E27FC236}">
                <a16:creationId xmlns:a16="http://schemas.microsoft.com/office/drawing/2014/main" id="{8067EF45-1930-6E87-22A7-E0972F740233}"/>
              </a:ext>
            </a:extLst>
          </p:cNvPr>
          <p:cNvSpPr>
            <a:spLocks noGrp="1"/>
          </p:cNvSpPr>
          <p:nvPr>
            <p:ph type="sldNum" sz="quarter" idx="5"/>
          </p:nvPr>
        </p:nvSpPr>
        <p:spPr/>
        <p:txBody>
          <a:bodyPr/>
          <a:lstStyle/>
          <a:p>
            <a:fld id="{54D59998-4020-C449-9611-2D9166FB56B7}" type="slidenum">
              <a:rPr lang="de-DE" smtClean="0"/>
              <a:t>16</a:t>
            </a:fld>
            <a:endParaRPr lang="de-DE"/>
          </a:p>
        </p:txBody>
      </p:sp>
    </p:spTree>
    <p:extLst>
      <p:ext uri="{BB962C8B-B14F-4D97-AF65-F5344CB8AC3E}">
        <p14:creationId xmlns:p14="http://schemas.microsoft.com/office/powerpoint/2010/main" val="1940270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17</a:t>
            </a:fld>
            <a:endParaRPr lang="de-DE"/>
          </a:p>
        </p:txBody>
      </p:sp>
    </p:spTree>
    <p:extLst>
      <p:ext uri="{BB962C8B-B14F-4D97-AF65-F5344CB8AC3E}">
        <p14:creationId xmlns:p14="http://schemas.microsoft.com/office/powerpoint/2010/main" val="3218462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A5D94-30F3-12AB-2A41-C5ADB71333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ED2B074-CA90-1E42-F89E-C865E2ACFBF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96CD34-9931-E00A-BEFA-4EA7D6F8083D}"/>
              </a:ext>
            </a:extLst>
          </p:cNvPr>
          <p:cNvSpPr>
            <a:spLocks noGrp="1"/>
          </p:cNvSpPr>
          <p:nvPr>
            <p:ph type="body" idx="1"/>
          </p:nvPr>
        </p:nvSpPr>
        <p:spPr/>
        <p:txBody>
          <a:bodyPr/>
          <a:lstStyle/>
          <a:p>
            <a:pPr algn="l"/>
            <a:r>
              <a:rPr lang="de-DE" b="1" i="0" u="none" strike="noStrike" dirty="0">
                <a:solidFill>
                  <a:srgbClr val="000000"/>
                </a:solidFill>
                <a:effectLst/>
              </a:rPr>
              <a:t>Warum nutzen wir soziale Medien? – Drei Arten von Belohnungen</a:t>
            </a:r>
          </a:p>
          <a:p>
            <a:pPr algn="l">
              <a:buFont typeface="+mj-lt"/>
              <a:buAutoNum type="arabicPeriod"/>
            </a:pPr>
            <a:r>
              <a:rPr lang="de-DE" b="1" i="0" u="none" strike="noStrike" dirty="0">
                <a:solidFill>
                  <a:srgbClr val="000000"/>
                </a:solidFill>
                <a:effectLst/>
              </a:rPr>
              <a:t>Hedonistische Belohnung</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machen Spaß!</a:t>
            </a:r>
            <a:br>
              <a:rPr lang="de-DE" b="0" i="0" u="none" strike="noStrike" dirty="0">
                <a:solidFill>
                  <a:srgbClr val="000000"/>
                </a:solidFill>
                <a:effectLst/>
              </a:rPr>
            </a:br>
            <a:r>
              <a:rPr lang="de-DE" b="0" i="0" u="none" strike="noStrike" dirty="0">
                <a:solidFill>
                  <a:srgbClr val="000000"/>
                </a:solidFill>
                <a:effectLst/>
              </a:rPr>
              <a:t>Wir nutzen sie, weil sie uns unterhalten und uns dabei helfen, uns gut zu fühlen. Lustvolle Inhalte wie lustige Videos, spannende Geschichten oder interessante Posts sorgen dafür, dass wir Spaß haben.</a:t>
            </a:r>
            <a:br>
              <a:rPr lang="de-DE" b="0" i="0" u="none" strike="noStrike" dirty="0">
                <a:solidFill>
                  <a:srgbClr val="000000"/>
                </a:solidFill>
                <a:effectLst/>
              </a:rPr>
            </a:br>
            <a:r>
              <a:rPr lang="de-DE" b="0" i="0" u="none" strike="noStrike" dirty="0">
                <a:solidFill>
                  <a:srgbClr val="000000"/>
                </a:solidFill>
                <a:effectLst/>
              </a:rPr>
              <a:t>Gleichzeitig wollen wir Unangenehmes vermeiden – das Scrollen hilft uns manchmal sogar, Stress oder Langeweile zu vergessen.</a:t>
            </a:r>
          </a:p>
          <a:p>
            <a:pPr algn="l">
              <a:buFont typeface="+mj-lt"/>
              <a:buAutoNum type="arabicPeriod"/>
            </a:pPr>
            <a:r>
              <a:rPr lang="de-DE" b="1" i="0" u="none" strike="noStrike" dirty="0">
                <a:solidFill>
                  <a:srgbClr val="000000"/>
                </a:solidFill>
                <a:effectLst/>
              </a:rPr>
              <a:t>Soziale Belohnung</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erfüllen unser Grundbedürfnis nach sozialer Verbindung.</a:t>
            </a:r>
            <a:br>
              <a:rPr lang="de-DE" b="0" i="0" u="none" strike="noStrike" dirty="0">
                <a:solidFill>
                  <a:srgbClr val="000000"/>
                </a:solidFill>
                <a:effectLst/>
              </a:rPr>
            </a:br>
            <a:r>
              <a:rPr lang="de-DE" b="0" i="0" u="none" strike="noStrike" dirty="0">
                <a:solidFill>
                  <a:srgbClr val="000000"/>
                </a:solidFill>
                <a:effectLst/>
              </a:rPr>
              <a:t>Menschen wollen dazugehören, Anerkennung bekommen und mit anderen interagieren. Likes, Kommentare und Nachrichten geben uns das Gefühl, wichtig zu sein und Teil einer Gemeinschaft zu sein. Dadurch werden soziale Medien zu einem wichtigen Ort, um unser Bedürfnis nach Zugehörigkeit zu befriedigen.</a:t>
            </a:r>
          </a:p>
          <a:p>
            <a:pPr algn="l">
              <a:buFont typeface="+mj-lt"/>
              <a:buAutoNum type="arabicPeriod"/>
            </a:pPr>
            <a:r>
              <a:rPr lang="de-DE" b="1" i="0" u="none" strike="noStrike" dirty="0">
                <a:solidFill>
                  <a:srgbClr val="000000"/>
                </a:solidFill>
                <a:effectLst/>
              </a:rPr>
              <a:t>Utilitaristische Belohnung</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bieten uns auch praktische Vorteile.</a:t>
            </a:r>
            <a:br>
              <a:rPr lang="de-DE" b="0" i="0" u="none" strike="noStrike" dirty="0">
                <a:solidFill>
                  <a:srgbClr val="000000"/>
                </a:solidFill>
                <a:effectLst/>
              </a:rPr>
            </a:br>
            <a:r>
              <a:rPr lang="de-DE" b="0" i="0" u="none" strike="noStrike" dirty="0">
                <a:solidFill>
                  <a:srgbClr val="000000"/>
                </a:solidFill>
                <a:effectLst/>
              </a:rPr>
              <a:t>Zum Beispiel können wir dort neue Dinge lernen, uns informieren oder Produkte entdecken, die uns wirklich weiterhelfen. Dieser Mehrwert geht über den Spaß- oder Sozialfaktor hinaus – es geht um etwas Nützliches, wie z. B. eine neue </a:t>
            </a:r>
            <a:r>
              <a:rPr lang="de-DE" b="0" i="0" u="none" strike="noStrike" dirty="0" err="1">
                <a:solidFill>
                  <a:srgbClr val="000000"/>
                </a:solidFill>
                <a:effectLst/>
              </a:rPr>
              <a:t>Kochidee</a:t>
            </a:r>
            <a:r>
              <a:rPr lang="de-DE" b="0" i="0" u="none" strike="noStrike" dirty="0">
                <a:solidFill>
                  <a:srgbClr val="000000"/>
                </a:solidFill>
                <a:effectLst/>
              </a:rPr>
              <a:t>, Lerninhalte oder berufliche Netzwerke.</a:t>
            </a:r>
          </a:p>
          <a:p>
            <a:pPr marL="0" indent="0">
              <a:buNone/>
            </a:pPr>
            <a:r>
              <a:rPr lang="de-DE" dirty="0"/>
              <a:t> </a:t>
            </a:r>
          </a:p>
          <a:p>
            <a:endParaRPr lang="de-DE" dirty="0"/>
          </a:p>
        </p:txBody>
      </p:sp>
      <p:sp>
        <p:nvSpPr>
          <p:cNvPr id="4" name="Foliennummernplatzhalter 3">
            <a:extLst>
              <a:ext uri="{FF2B5EF4-FFF2-40B4-BE49-F238E27FC236}">
                <a16:creationId xmlns:a16="http://schemas.microsoft.com/office/drawing/2014/main" id="{79C993CD-A591-0E34-BC2E-CB014A16F711}"/>
              </a:ext>
            </a:extLst>
          </p:cNvPr>
          <p:cNvSpPr>
            <a:spLocks noGrp="1"/>
          </p:cNvSpPr>
          <p:nvPr>
            <p:ph type="sldNum" sz="quarter" idx="5"/>
          </p:nvPr>
        </p:nvSpPr>
        <p:spPr/>
        <p:txBody>
          <a:bodyPr/>
          <a:lstStyle/>
          <a:p>
            <a:fld id="{2FA14A25-3113-419F-98E7-B12B871AB6B2}" type="slidenum">
              <a:rPr lang="de-DE" smtClean="0"/>
              <a:t>18</a:t>
            </a:fld>
            <a:endParaRPr lang="de-DE"/>
          </a:p>
        </p:txBody>
      </p:sp>
    </p:spTree>
    <p:extLst>
      <p:ext uri="{BB962C8B-B14F-4D97-AF65-F5344CB8AC3E}">
        <p14:creationId xmlns:p14="http://schemas.microsoft.com/office/powerpoint/2010/main" val="277639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4CF6-3AD7-4ABC-F11F-26480984C1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8392A9-0932-59A4-C2F8-D3A6476973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AC7B315-14B0-67C5-31E0-9887638E21C2}"/>
              </a:ext>
            </a:extLst>
          </p:cNvPr>
          <p:cNvSpPr>
            <a:spLocks noGrp="1"/>
          </p:cNvSpPr>
          <p:nvPr>
            <p:ph type="body" idx="1"/>
          </p:nvPr>
        </p:nvSpPr>
        <p:spPr/>
        <p:txBody>
          <a:bodyPr/>
          <a:lstStyle/>
          <a:p>
            <a:pPr algn="l"/>
            <a:r>
              <a:rPr lang="de-DE" b="1" i="0" u="none" strike="noStrike" dirty="0">
                <a:solidFill>
                  <a:srgbClr val="000000"/>
                </a:solidFill>
                <a:effectLst/>
              </a:rPr>
              <a:t>Warum nutzen wir soziale Medien? – Drei Arten von Belohnungen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strike="noStrike" dirty="0">
                <a:solidFill>
                  <a:srgbClr val="000000"/>
                </a:solidFill>
                <a:effectLst/>
              </a:rPr>
              <a:t> Hedonistische Belohnung: </a:t>
            </a:r>
            <a:br>
              <a:rPr lang="de-DE" b="1" i="0" u="none" strike="noStrike" dirty="0">
                <a:solidFill>
                  <a:srgbClr val="000000"/>
                </a:solidFill>
                <a:effectLst/>
              </a:rPr>
            </a:br>
            <a:r>
              <a:rPr lang="de-DE" sz="1200" dirty="0"/>
              <a:t>Eine hedonistische Belohnung ist eine Belohnung, die darauf abzielt, jemandem direkt Freude, Genuss oder Spaß zu bereiten.</a:t>
            </a:r>
            <a:br>
              <a:rPr lang="de-DE" sz="1200" dirty="0"/>
            </a:b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machen Spaß!</a:t>
            </a:r>
            <a:br>
              <a:rPr lang="de-DE" b="0" i="0" u="none" strike="noStrike" dirty="0">
                <a:solidFill>
                  <a:srgbClr val="000000"/>
                </a:solidFill>
                <a:effectLst/>
              </a:rPr>
            </a:br>
            <a:r>
              <a:rPr lang="de-DE" b="0" i="0" u="none" strike="noStrike" dirty="0">
                <a:solidFill>
                  <a:srgbClr val="000000"/>
                </a:solidFill>
                <a:effectLst/>
              </a:rPr>
              <a:t>Wir nutzen sie, weil sie uns unterhalten und uns dabei helfen, uns gut zu fühlen. Lustvolle Inhalte wie lustige Videos, spannende Geschichten oder interessante Posts sorgen dafür, dass wir Spaß haben.</a:t>
            </a:r>
            <a:br>
              <a:rPr lang="de-DE" b="0" i="0" u="none" strike="noStrike" dirty="0">
                <a:solidFill>
                  <a:srgbClr val="000000"/>
                </a:solidFill>
                <a:effectLst/>
              </a:rPr>
            </a:br>
            <a:r>
              <a:rPr lang="de-DE" b="0" i="0" u="none" strike="noStrike" dirty="0">
                <a:solidFill>
                  <a:srgbClr val="000000"/>
                </a:solidFill>
                <a:effectLst/>
              </a:rPr>
              <a:t>Gleichzeitig wollen wir Unangenehmes vermeiden – das Scrollen hilft uns manchmal sogar, Stress oder Langeweile zu vergessen.</a:t>
            </a:r>
            <a:br>
              <a:rPr lang="de-DE" b="0" i="0" u="none" strike="noStrike" dirty="0">
                <a:solidFill>
                  <a:srgbClr val="000000"/>
                </a:solidFill>
                <a:effectLst/>
              </a:rPr>
            </a:br>
            <a:endParaRPr lang="de-DE"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strike="noStrike" dirty="0">
                <a:solidFill>
                  <a:srgbClr val="000000"/>
                </a:solidFill>
                <a:effectLst/>
              </a:rPr>
              <a:t> Soziale Belohnung</a:t>
            </a:r>
            <a:br>
              <a:rPr lang="de-DE" b="1" i="0" u="none" strike="noStrike" dirty="0">
                <a:solidFill>
                  <a:srgbClr val="000000"/>
                </a:solidFill>
                <a:effectLst/>
              </a:rPr>
            </a:br>
            <a:r>
              <a:rPr lang="de-DE" sz="1200" dirty="0"/>
              <a:t>Eine soziale Belohnung ist eine Belohnung, die aus Anerkennung, Lob oder positiven Reaktionen von anderen Menschen besteht, wie zum Beispiel ein Kompliment, Applaus oder Unterstützung.</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erfüllen unser Grundbedürfnis nach sozialer Verbindung.</a:t>
            </a:r>
            <a:br>
              <a:rPr lang="de-DE" b="0" i="0" u="none" strike="noStrike" dirty="0">
                <a:solidFill>
                  <a:srgbClr val="000000"/>
                </a:solidFill>
                <a:effectLst/>
              </a:rPr>
            </a:br>
            <a:r>
              <a:rPr lang="de-DE" b="0" i="0" u="none" strike="noStrike" dirty="0">
                <a:solidFill>
                  <a:srgbClr val="000000"/>
                </a:solidFill>
                <a:effectLst/>
              </a:rPr>
              <a:t>Menschen wollen dazugehören, Anerkennung bekommen und mit anderen interagieren. Likes, Kommentare und Nachrichten geben uns das Gefühl, wichtig zu sein und Teil einer Gemeinschaft zu sein. Dadurch werden soziale Medien zu einem wichtigen Ort, um unser Bedürfnis nach Zugehörigkeit zu befriedigen.</a:t>
            </a:r>
            <a:br>
              <a:rPr lang="de-DE" b="0" i="0" u="none" strike="noStrike" dirty="0">
                <a:solidFill>
                  <a:srgbClr val="000000"/>
                </a:solidFill>
                <a:effectLst/>
              </a:rPr>
            </a:br>
            <a:endParaRPr lang="de-DE"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de-DE" b="1" i="0" u="none" strike="noStrike" dirty="0">
                <a:solidFill>
                  <a:srgbClr val="000000"/>
                </a:solidFill>
                <a:effectLst/>
              </a:rPr>
              <a:t> Utilitaristische Belohnung</a:t>
            </a:r>
            <a:br>
              <a:rPr lang="de-DE" b="1" i="0" u="none" strike="noStrike" dirty="0">
                <a:solidFill>
                  <a:srgbClr val="000000"/>
                </a:solidFill>
                <a:effectLst/>
              </a:rPr>
            </a:br>
            <a:r>
              <a:rPr lang="de-DE" sz="1200" dirty="0"/>
              <a:t>Eine utilitaristische Belohnung ist eine Belohnung, die darauf abzielt, den größtmöglichen Nutzen oder das größte Glück für die meisten Menschen zu schaffen.</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bieten uns auch praktische Vorteile.</a:t>
            </a:r>
            <a:br>
              <a:rPr lang="de-DE" b="0" i="0" u="none" strike="noStrike" dirty="0">
                <a:solidFill>
                  <a:srgbClr val="000000"/>
                </a:solidFill>
                <a:effectLst/>
              </a:rPr>
            </a:br>
            <a:r>
              <a:rPr lang="de-DE" b="0" i="0" u="none" strike="noStrike" dirty="0">
                <a:solidFill>
                  <a:srgbClr val="000000"/>
                </a:solidFill>
                <a:effectLst/>
              </a:rPr>
              <a:t>Zum Beispiel können wir dort neue Dinge lernen, uns informieren oder Produkte entdecken, die uns wirklich weiterhelfen. Dieser Mehrwert geht über den Spaß- oder Sozialfaktor hinaus – es geht um etwas Nützliches, wie z. B. eine neue </a:t>
            </a:r>
            <a:r>
              <a:rPr lang="de-DE" b="0" i="0" u="none" strike="noStrike" dirty="0" err="1">
                <a:solidFill>
                  <a:srgbClr val="000000"/>
                </a:solidFill>
                <a:effectLst/>
              </a:rPr>
              <a:t>Kochidee</a:t>
            </a:r>
            <a:r>
              <a:rPr lang="de-DE" b="0" i="0" u="none" strike="noStrike" dirty="0">
                <a:solidFill>
                  <a:srgbClr val="000000"/>
                </a:solidFill>
                <a:effectLst/>
              </a:rPr>
              <a:t>, Lerninhalte oder berufliche Netzwerke.</a:t>
            </a:r>
            <a:endParaRPr lang="de-DE" dirty="0"/>
          </a:p>
          <a:p>
            <a:endParaRPr lang="de-DE" dirty="0"/>
          </a:p>
        </p:txBody>
      </p:sp>
      <p:sp>
        <p:nvSpPr>
          <p:cNvPr id="4" name="Foliennummernplatzhalter 3">
            <a:extLst>
              <a:ext uri="{FF2B5EF4-FFF2-40B4-BE49-F238E27FC236}">
                <a16:creationId xmlns:a16="http://schemas.microsoft.com/office/drawing/2014/main" id="{9FD3786D-72A8-902A-0E0A-71073E257D56}"/>
              </a:ext>
            </a:extLst>
          </p:cNvPr>
          <p:cNvSpPr>
            <a:spLocks noGrp="1"/>
          </p:cNvSpPr>
          <p:nvPr>
            <p:ph type="sldNum" sz="quarter" idx="5"/>
          </p:nvPr>
        </p:nvSpPr>
        <p:spPr/>
        <p:txBody>
          <a:bodyPr/>
          <a:lstStyle/>
          <a:p>
            <a:fld id="{2FA14A25-3113-419F-98E7-B12B871AB6B2}" type="slidenum">
              <a:rPr lang="de-DE" smtClean="0"/>
              <a:t>19</a:t>
            </a:fld>
            <a:endParaRPr lang="de-DE"/>
          </a:p>
        </p:txBody>
      </p:sp>
    </p:spTree>
    <p:extLst>
      <p:ext uri="{BB962C8B-B14F-4D97-AF65-F5344CB8AC3E}">
        <p14:creationId xmlns:p14="http://schemas.microsoft.com/office/powerpoint/2010/main" val="171531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FR"/>
              <a:t>SuS überlegen lassen. Wissen sie schon was? </a:t>
            </a:r>
          </a:p>
          <a:p>
            <a:pPr fontAlgn="ctr"/>
            <a:endParaRPr lang="de-DE" b="0" dirty="0"/>
          </a:p>
          <a:p>
            <a:pPr fontAlgn="ctr"/>
            <a:endParaRPr lang="de-DE" b="0" dirty="0"/>
          </a:p>
        </p:txBody>
      </p:sp>
      <p:sp>
        <p:nvSpPr>
          <p:cNvPr id="4" name="Foliennummernplatzhalter 3"/>
          <p:cNvSpPr>
            <a:spLocks noGrp="1"/>
          </p:cNvSpPr>
          <p:nvPr>
            <p:ph type="sldNum" sz="quarter" idx="5"/>
          </p:nvPr>
        </p:nvSpPr>
        <p:spPr/>
        <p:txBody>
          <a:bodyPr/>
          <a:lstStyle/>
          <a:p>
            <a:fld id="{2FA14A25-3113-419F-98E7-B12B871AB6B2}" type="slidenum">
              <a:rPr lang="de-DE" smtClean="0"/>
              <a:t>20</a:t>
            </a:fld>
            <a:endParaRPr lang="de-DE"/>
          </a:p>
        </p:txBody>
      </p:sp>
    </p:spTree>
    <p:extLst>
      <p:ext uri="{BB962C8B-B14F-4D97-AF65-F5344CB8AC3E}">
        <p14:creationId xmlns:p14="http://schemas.microsoft.com/office/powerpoint/2010/main" val="268126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werden im Laufe des Projekttags auch Pausen machen, die aber nicht zu den regulären Zeiten stattfinden werden, da wir sie an den Ablauf des Projekttags anpassen. Sollte jemand von euch während der regulären Pausen etwas zu klären haben (mit dem Sekretariat o.ä.), könnt ihr gerne auf uns zukommen </a:t>
            </a:r>
          </a:p>
        </p:txBody>
      </p:sp>
      <p:sp>
        <p:nvSpPr>
          <p:cNvPr id="4" name="Foliennummernplatzhalter 3"/>
          <p:cNvSpPr>
            <a:spLocks noGrp="1"/>
          </p:cNvSpPr>
          <p:nvPr>
            <p:ph type="sldNum" sz="quarter" idx="10"/>
          </p:nvPr>
        </p:nvSpPr>
        <p:spPr/>
        <p:txBody>
          <a:bodyPr/>
          <a:lstStyle/>
          <a:p>
            <a:fld id="{541E9CB7-253A-8640-8681-74B6F60605FB}" type="slidenum">
              <a:rPr lang="de-DE" smtClean="0"/>
              <a:t>2</a:t>
            </a:fld>
            <a:endParaRPr lang="de-DE"/>
          </a:p>
        </p:txBody>
      </p:sp>
    </p:spTree>
    <p:extLst>
      <p:ext uri="{BB962C8B-B14F-4D97-AF65-F5344CB8AC3E}">
        <p14:creationId xmlns:p14="http://schemas.microsoft.com/office/powerpoint/2010/main" val="63233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u="none" strike="noStrike" dirty="0">
                <a:solidFill>
                  <a:srgbClr val="000000"/>
                </a:solidFill>
                <a:effectLst/>
                <a:latin typeface="Roboto" panose="02000000000000000000" pitchFamily="2" charset="0"/>
              </a:rPr>
              <a:t>Quarks Video - </a:t>
            </a:r>
            <a:r>
              <a:rPr lang="de-DE" b="1" i="0" u="none" strike="noStrike" dirty="0">
                <a:solidFill>
                  <a:srgbClr val="F1F1F1"/>
                </a:solidFill>
                <a:effectLst/>
                <a:latin typeface="Roboto" panose="02000000000000000000" pitchFamily="2" charset="0"/>
              </a:rPr>
              <a:t>Bildschirmzeit: Warum unser Gehirn so gerne online ist (Ganze Folge) | Quarks</a:t>
            </a:r>
            <a:endParaRPr lang="de-DE" b="1" i="0" u="none" strike="noStrike"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00000"/>
                </a:solidFill>
                <a:effectLst/>
                <a:latin typeface="Roboto" panose="02000000000000000000" pitchFamily="2" charset="0"/>
              </a:rPr>
              <a:t>https://</a:t>
            </a:r>
            <a:r>
              <a:rPr lang="de-DE" b="1" i="0" u="none" strike="noStrike" dirty="0" err="1">
                <a:solidFill>
                  <a:srgbClr val="000000"/>
                </a:solidFill>
                <a:effectLst/>
                <a:latin typeface="Roboto" panose="02000000000000000000" pitchFamily="2" charset="0"/>
              </a:rPr>
              <a:t>www.youtube.com</a:t>
            </a:r>
            <a:r>
              <a:rPr lang="de-DE" b="1" i="0" u="none" strike="noStrike" dirty="0">
                <a:solidFill>
                  <a:srgbClr val="000000"/>
                </a:solidFill>
                <a:effectLst/>
                <a:latin typeface="Roboto" panose="02000000000000000000" pitchFamily="2" charset="0"/>
              </a:rPr>
              <a:t>/</a:t>
            </a:r>
            <a:r>
              <a:rPr lang="de-DE" b="1" i="0" u="none" strike="noStrike" dirty="0" err="1">
                <a:solidFill>
                  <a:srgbClr val="000000"/>
                </a:solidFill>
                <a:effectLst/>
                <a:latin typeface="Roboto" panose="02000000000000000000" pitchFamily="2" charset="0"/>
              </a:rPr>
              <a:t>watch?v</a:t>
            </a:r>
            <a:r>
              <a:rPr lang="de-DE" b="1" i="0" u="none" strike="noStrike" dirty="0">
                <a:solidFill>
                  <a:srgbClr val="000000"/>
                </a:solidFill>
                <a:effectLst/>
                <a:latin typeface="Roboto" panose="02000000000000000000" pitchFamily="2" charset="0"/>
              </a:rPr>
              <a:t>=5ikAeneU000&amp;t=4s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00000"/>
                </a:solidFill>
                <a:effectLst/>
                <a:latin typeface="Roboto" panose="02000000000000000000" pitchFamily="2" charset="0"/>
              </a:rPr>
              <a:t>24:30 - 26:03</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21</a:t>
            </a:fld>
            <a:endParaRPr lang="de-DE"/>
          </a:p>
        </p:txBody>
      </p:sp>
    </p:spTree>
    <p:extLst>
      <p:ext uri="{BB962C8B-B14F-4D97-AF65-F5344CB8AC3E}">
        <p14:creationId xmlns:p14="http://schemas.microsoft.com/office/powerpoint/2010/main" val="3894478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BC98-EB88-1F80-A5A3-83090882DB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43B485-5652-7A4F-6136-3FD59B7DF3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861FD9-2731-1E97-BF23-E253C5F9D7E6}"/>
              </a:ext>
            </a:extLst>
          </p:cNvPr>
          <p:cNvSpPr>
            <a:spLocks noGrp="1"/>
          </p:cNvSpPr>
          <p:nvPr>
            <p:ph type="body" idx="1"/>
          </p:nvPr>
        </p:nvSpPr>
        <p:spPr/>
        <p:txBody>
          <a:bodyPr/>
          <a:lstStyle/>
          <a:p>
            <a:pPr algn="l"/>
            <a:r>
              <a:rPr lang="de-DE" b="1" i="0" u="none" strike="noStrike" dirty="0">
                <a:solidFill>
                  <a:srgbClr val="000000"/>
                </a:solidFill>
                <a:effectLst/>
                <a:latin typeface="Roboto" panose="02000000000000000000" pitchFamily="2" charset="0"/>
              </a:rPr>
              <a:t>Quarks Video - </a:t>
            </a:r>
            <a:r>
              <a:rPr lang="de-DE" b="1" i="0" u="none" strike="noStrike" dirty="0">
                <a:solidFill>
                  <a:srgbClr val="F1F1F1"/>
                </a:solidFill>
                <a:effectLst/>
                <a:latin typeface="Roboto" panose="02000000000000000000" pitchFamily="2" charset="0"/>
              </a:rPr>
              <a:t>Bildschirmzeit: Warum unser Gehirn so gerne online ist (Ganze Folge) | Quarks</a:t>
            </a:r>
            <a:endParaRPr lang="de-DE" b="1" i="0" u="none" strike="noStrike"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00000"/>
                </a:solidFill>
                <a:effectLst/>
                <a:latin typeface="Roboto" panose="02000000000000000000" pitchFamily="2" charset="0"/>
              </a:rPr>
              <a:t>https://</a:t>
            </a:r>
            <a:r>
              <a:rPr lang="de-DE" b="1" i="0" u="none" strike="noStrike" dirty="0" err="1">
                <a:solidFill>
                  <a:srgbClr val="000000"/>
                </a:solidFill>
                <a:effectLst/>
                <a:latin typeface="Roboto" panose="02000000000000000000" pitchFamily="2" charset="0"/>
              </a:rPr>
              <a:t>www.youtube.com</a:t>
            </a:r>
            <a:r>
              <a:rPr lang="de-DE" b="1" i="0" u="none" strike="noStrike" dirty="0">
                <a:solidFill>
                  <a:srgbClr val="000000"/>
                </a:solidFill>
                <a:effectLst/>
                <a:latin typeface="Roboto" panose="02000000000000000000" pitchFamily="2" charset="0"/>
              </a:rPr>
              <a:t>/</a:t>
            </a:r>
            <a:r>
              <a:rPr lang="de-DE" b="1" i="0" u="none" strike="noStrike" dirty="0" err="1">
                <a:solidFill>
                  <a:srgbClr val="000000"/>
                </a:solidFill>
                <a:effectLst/>
                <a:latin typeface="Roboto" panose="02000000000000000000" pitchFamily="2" charset="0"/>
              </a:rPr>
              <a:t>watch?v</a:t>
            </a:r>
            <a:r>
              <a:rPr lang="de-DE" b="1" i="0" u="none" strike="noStrike" dirty="0">
                <a:solidFill>
                  <a:srgbClr val="000000"/>
                </a:solidFill>
                <a:effectLst/>
                <a:latin typeface="Roboto" panose="02000000000000000000" pitchFamily="2" charset="0"/>
              </a:rPr>
              <a:t>=5ikAeneU000&amp;t=4s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00000"/>
                </a:solidFill>
                <a:effectLst/>
                <a:latin typeface="Roboto" panose="02000000000000000000" pitchFamily="2" charset="0"/>
              </a:rPr>
              <a:t>24:30 - 26:03</a:t>
            </a:r>
            <a:endParaRPr lang="de-DE" dirty="0"/>
          </a:p>
        </p:txBody>
      </p:sp>
      <p:sp>
        <p:nvSpPr>
          <p:cNvPr id="4" name="Foliennummernplatzhalter 3">
            <a:extLst>
              <a:ext uri="{FF2B5EF4-FFF2-40B4-BE49-F238E27FC236}">
                <a16:creationId xmlns:a16="http://schemas.microsoft.com/office/drawing/2014/main" id="{E6B9094D-C3E8-0914-DE2D-E3C599F0D003}"/>
              </a:ext>
            </a:extLst>
          </p:cNvPr>
          <p:cNvSpPr>
            <a:spLocks noGrp="1"/>
          </p:cNvSpPr>
          <p:nvPr>
            <p:ph type="sldNum" sz="quarter" idx="5"/>
          </p:nvPr>
        </p:nvSpPr>
        <p:spPr/>
        <p:txBody>
          <a:bodyPr/>
          <a:lstStyle/>
          <a:p>
            <a:fld id="{54D59998-4020-C449-9611-2D9166FB56B7}" type="slidenum">
              <a:rPr lang="de-DE" smtClean="0"/>
              <a:t>22</a:t>
            </a:fld>
            <a:endParaRPr lang="de-DE"/>
          </a:p>
        </p:txBody>
      </p:sp>
    </p:spTree>
    <p:extLst>
      <p:ext uri="{BB962C8B-B14F-4D97-AF65-F5344CB8AC3E}">
        <p14:creationId xmlns:p14="http://schemas.microsoft.com/office/powerpoint/2010/main" val="3942445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05E4-6CEB-6D9B-49EB-EE67003FF9C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0E886A-A90B-40DD-C48E-9547EE3307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169696-CBE0-3087-8AB4-43E8C77DA06A}"/>
              </a:ext>
            </a:extLst>
          </p:cNvPr>
          <p:cNvSpPr>
            <a:spLocks noGrp="1"/>
          </p:cNvSpPr>
          <p:nvPr>
            <p:ph type="body" idx="1"/>
          </p:nvPr>
        </p:nvSpPr>
        <p:spPr/>
        <p:txBody>
          <a:bodyPr/>
          <a:lstStyle/>
          <a:p>
            <a:pPr algn="l"/>
            <a:r>
              <a:rPr lang="de-DE" b="1" i="0" u="none" strike="noStrike" dirty="0">
                <a:solidFill>
                  <a:srgbClr val="000000"/>
                </a:solidFill>
                <a:effectLst/>
                <a:latin typeface="Roboto" panose="02000000000000000000" pitchFamily="2" charset="0"/>
              </a:rPr>
              <a:t>Quarks Video - </a:t>
            </a:r>
            <a:r>
              <a:rPr lang="de-DE" b="1" i="0" u="none" strike="noStrike" dirty="0">
                <a:solidFill>
                  <a:srgbClr val="F1F1F1"/>
                </a:solidFill>
                <a:effectLst/>
                <a:latin typeface="Roboto" panose="02000000000000000000" pitchFamily="2" charset="0"/>
              </a:rPr>
              <a:t>Bildschirmzeit: Warum unser Gehirn so gerne online ist (Ganze Folge) | Quarks</a:t>
            </a:r>
            <a:endParaRPr lang="de-DE" b="1" i="0" u="none" strike="noStrike"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00000"/>
                </a:solidFill>
                <a:effectLst/>
                <a:latin typeface="Roboto" panose="02000000000000000000" pitchFamily="2" charset="0"/>
              </a:rPr>
              <a:t>https://</a:t>
            </a:r>
            <a:r>
              <a:rPr lang="de-DE" b="1" i="0" u="none" strike="noStrike" dirty="0" err="1">
                <a:solidFill>
                  <a:srgbClr val="000000"/>
                </a:solidFill>
                <a:effectLst/>
                <a:latin typeface="Roboto" panose="02000000000000000000" pitchFamily="2" charset="0"/>
              </a:rPr>
              <a:t>www.youtube.com</a:t>
            </a:r>
            <a:r>
              <a:rPr lang="de-DE" b="1" i="0" u="none" strike="noStrike" dirty="0">
                <a:solidFill>
                  <a:srgbClr val="000000"/>
                </a:solidFill>
                <a:effectLst/>
                <a:latin typeface="Roboto" panose="02000000000000000000" pitchFamily="2" charset="0"/>
              </a:rPr>
              <a:t>/</a:t>
            </a:r>
            <a:r>
              <a:rPr lang="de-DE" b="1" i="0" u="none" strike="noStrike" dirty="0" err="1">
                <a:solidFill>
                  <a:srgbClr val="000000"/>
                </a:solidFill>
                <a:effectLst/>
                <a:latin typeface="Roboto" panose="02000000000000000000" pitchFamily="2" charset="0"/>
              </a:rPr>
              <a:t>watch?v</a:t>
            </a:r>
            <a:r>
              <a:rPr lang="de-DE" b="1" i="0" u="none" strike="noStrike" dirty="0">
                <a:solidFill>
                  <a:srgbClr val="000000"/>
                </a:solidFill>
                <a:effectLst/>
                <a:latin typeface="Roboto" panose="02000000000000000000" pitchFamily="2" charset="0"/>
              </a:rPr>
              <a:t>=5ikAeneU000&amp;t=4s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00000"/>
                </a:solidFill>
                <a:effectLst/>
                <a:latin typeface="Roboto" panose="02000000000000000000" pitchFamily="2" charset="0"/>
              </a:rPr>
              <a:t>24:30 - 26:03</a:t>
            </a:r>
            <a:endParaRPr lang="de-DE" dirty="0"/>
          </a:p>
        </p:txBody>
      </p:sp>
      <p:sp>
        <p:nvSpPr>
          <p:cNvPr id="4" name="Foliennummernplatzhalter 3">
            <a:extLst>
              <a:ext uri="{FF2B5EF4-FFF2-40B4-BE49-F238E27FC236}">
                <a16:creationId xmlns:a16="http://schemas.microsoft.com/office/drawing/2014/main" id="{962D240A-7ACC-04B8-C9FC-E4DC6FF444BA}"/>
              </a:ext>
            </a:extLst>
          </p:cNvPr>
          <p:cNvSpPr>
            <a:spLocks noGrp="1"/>
          </p:cNvSpPr>
          <p:nvPr>
            <p:ph type="sldNum" sz="quarter" idx="5"/>
          </p:nvPr>
        </p:nvSpPr>
        <p:spPr/>
        <p:txBody>
          <a:bodyPr/>
          <a:lstStyle/>
          <a:p>
            <a:fld id="{54D59998-4020-C449-9611-2D9166FB56B7}" type="slidenum">
              <a:rPr lang="de-DE" smtClean="0"/>
              <a:t>23</a:t>
            </a:fld>
            <a:endParaRPr lang="de-DE"/>
          </a:p>
        </p:txBody>
      </p:sp>
    </p:spTree>
    <p:extLst>
      <p:ext uri="{BB962C8B-B14F-4D97-AF65-F5344CB8AC3E}">
        <p14:creationId xmlns:p14="http://schemas.microsoft.com/office/powerpoint/2010/main" val="2805522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2F903-1BEE-9B03-B31E-1218B759A4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91204E-ECFA-B910-81A7-9A450C47B53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8323D1-45C7-151F-C7EE-EA13B18C5323}"/>
              </a:ext>
            </a:extLst>
          </p:cNvPr>
          <p:cNvSpPr>
            <a:spLocks noGrp="1"/>
          </p:cNvSpPr>
          <p:nvPr>
            <p:ph type="body" idx="1"/>
          </p:nvPr>
        </p:nvSpPr>
        <p:spPr/>
        <p:txBody>
          <a:bodyPr/>
          <a:lstStyle/>
          <a:p>
            <a:pPr fontAlgn="ctr"/>
            <a:r>
              <a:rPr lang="de-DE" b="0" dirty="0"/>
              <a:t>Kritischer Umgang auf zwei Ebenen: 1. persönliche Ebene (Nutzungsverhalten) 2. öffentliche Ebene (Inhalte auf sozialen Medien)</a:t>
            </a:r>
          </a:p>
          <a:p>
            <a:pPr fontAlgn="ctr"/>
            <a:endParaRPr lang="de-DE" b="0" dirty="0"/>
          </a:p>
          <a:p>
            <a:pPr marL="0" marR="0" lvl="0" indent="0" algn="l" defTabSz="914400" rtl="0" eaLnBrk="1" fontAlgn="ctr" latinLnBrk="0" hangingPunct="1">
              <a:lnSpc>
                <a:spcPct val="100000"/>
              </a:lnSpc>
              <a:spcBef>
                <a:spcPts val="0"/>
              </a:spcBef>
              <a:spcAft>
                <a:spcPts val="0"/>
              </a:spcAft>
              <a:buClrTx/>
              <a:buSzTx/>
              <a:buFontTx/>
              <a:buNone/>
              <a:tabLst/>
              <a:defRPr/>
            </a:pPr>
            <a:r>
              <a:rPr lang="de-DE" dirty="0"/>
              <a:t>Wir kennen das alle. Man schaut auf sein Handy öffnet Insta, </a:t>
            </a:r>
            <a:r>
              <a:rPr lang="de-DE" dirty="0" err="1"/>
              <a:t>TikTok</a:t>
            </a:r>
            <a:r>
              <a:rPr lang="de-DE" dirty="0"/>
              <a:t> oder ähnliches und beginnt das </a:t>
            </a:r>
            <a:r>
              <a:rPr lang="de-DE" dirty="0" err="1"/>
              <a:t>Doom</a:t>
            </a:r>
            <a:r>
              <a:rPr lang="de-DE" dirty="0"/>
              <a:t>-Scrolling. Genau dieses Verhalten ist von den Anbietern, dieser Plattformen erwünscht. Sie erzeugen mit Hilfe dieser Strategien, ein „Flow-Erlebnis“ – im negativen Sinne. Durch das Abschaffen eines Endes läuft ein Reel nach dem nächsten. Durch Personalisierung werden uns Dinge angezeigt, die uns interessieren, die wir liken und teilen. Man scrollt und scrollt und wartet nur auf das nächste lustige Video und zack sind 1,5 Stunden um. Wer kennt das? </a:t>
            </a:r>
          </a:p>
          <a:p>
            <a:pPr fontAlgn="ctr"/>
            <a:endParaRPr lang="de-DE" b="0" dirty="0"/>
          </a:p>
          <a:p>
            <a:pPr fontAlgn="ctr"/>
            <a:endParaRPr lang="de-DE" b="0" dirty="0"/>
          </a:p>
          <a:p>
            <a:pPr algn="l"/>
            <a:r>
              <a:rPr lang="de-DE" b="1" i="0" u="none" strike="noStrike" dirty="0">
                <a:solidFill>
                  <a:srgbClr val="000000"/>
                </a:solidFill>
                <a:effectLst/>
              </a:rPr>
              <a:t>Wichtigste Punkte aus dem Video:</a:t>
            </a:r>
          </a:p>
          <a:p>
            <a:pPr algn="l">
              <a:buFont typeface="+mj-lt"/>
              <a:buAutoNum type="arabicPeriod"/>
            </a:pPr>
            <a:r>
              <a:rPr lang="de-DE" b="1" i="0" u="none" strike="noStrike" dirty="0">
                <a:solidFill>
                  <a:srgbClr val="000000"/>
                </a:solidFill>
                <a:effectLst/>
              </a:rPr>
              <a:t>Dopamin – das Missverständnis:</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Dopamin wird oft "Glückshormon" genannt, aber das stimmt nicht ganz.</a:t>
            </a:r>
          </a:p>
          <a:p>
            <a:pPr marL="742950" lvl="1" indent="-285750" algn="l">
              <a:buFont typeface="+mj-lt"/>
              <a:buAutoNum type="arabicPeriod"/>
            </a:pPr>
            <a:r>
              <a:rPr lang="de-DE" b="0" i="0" u="none" strike="noStrike" dirty="0">
                <a:solidFill>
                  <a:srgbClr val="000000"/>
                </a:solidFill>
                <a:effectLst/>
              </a:rPr>
              <a:t>Es sorgt eher dafür, dass wir motiviert sind, etwas zu tun, das wir als lohnend empfinden. Es treibt uns an, immer wieder nach Belohnungen zu suchen.</a:t>
            </a:r>
          </a:p>
          <a:p>
            <a:pPr algn="l">
              <a:buFont typeface="+mj-lt"/>
              <a:buAutoNum type="arabicPeriod"/>
            </a:pPr>
            <a:r>
              <a:rPr lang="de-DE" b="1" i="0" u="none" strike="noStrike" dirty="0">
                <a:solidFill>
                  <a:srgbClr val="000000"/>
                </a:solidFill>
                <a:effectLst/>
              </a:rPr>
              <a:t>Likes und Benachrichtigungen:</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Jeder Like oder jede Nachricht aktiviert unser Dopamin-System und motiviert uns, weiterzumachen.</a:t>
            </a:r>
          </a:p>
          <a:p>
            <a:pPr marL="742950" lvl="1" indent="-285750" algn="l">
              <a:buFont typeface="+mj-lt"/>
              <a:buAutoNum type="arabicPeriod"/>
            </a:pPr>
            <a:r>
              <a:rPr lang="de-DE" b="0" i="0" u="none" strike="noStrike" dirty="0">
                <a:solidFill>
                  <a:srgbClr val="000000"/>
                </a:solidFill>
                <a:effectLst/>
              </a:rPr>
              <a:t>Dadurch werden soziale Medien zu einem Kreislauf aus Erwartung und Belohnung.</a:t>
            </a:r>
          </a:p>
          <a:p>
            <a:pPr algn="l">
              <a:buFont typeface="+mj-lt"/>
              <a:buAutoNum type="arabicPeriod"/>
            </a:pPr>
            <a:r>
              <a:rPr lang="de-DE" b="1" i="0" u="none" strike="noStrike" dirty="0">
                <a:solidFill>
                  <a:srgbClr val="000000"/>
                </a:solidFill>
                <a:effectLst/>
              </a:rPr>
              <a:t>Gefahr von Abhängigkeit:</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nutzen diesen Effekt bewusst aus, um uns immer wieder auf die Plattform zu ziehen.</a:t>
            </a:r>
          </a:p>
          <a:p>
            <a:pPr marL="742950" lvl="1" indent="-285750" algn="l">
              <a:buFont typeface="+mj-lt"/>
              <a:buAutoNum type="arabicPeriod"/>
            </a:pPr>
            <a:r>
              <a:rPr lang="de-DE" b="0" i="0" u="none" strike="noStrike" dirty="0">
                <a:solidFill>
                  <a:srgbClr val="000000"/>
                </a:solidFill>
                <a:effectLst/>
              </a:rPr>
              <a:t>Ständige Reize machen es schwer, uns auf andere Dinge zu konzentrieren.</a:t>
            </a:r>
          </a:p>
          <a:p>
            <a:pPr marL="742950" lvl="1" indent="-285750" algn="l">
              <a:buFont typeface="+mj-lt"/>
              <a:buAutoNum type="arabicPeriod"/>
            </a:pPr>
            <a:r>
              <a:rPr lang="de-DE" b="0" i="0" u="none" strike="noStrike" dirty="0">
                <a:solidFill>
                  <a:srgbClr val="000000"/>
                </a:solidFill>
                <a:effectLst/>
              </a:rPr>
              <a:t>Aufmerksamkeit – Gehirnkapazitäten werden aufgefressen. </a:t>
            </a:r>
          </a:p>
          <a:p>
            <a:pPr algn="l">
              <a:buFont typeface="+mj-lt"/>
              <a:buAutoNum type="arabicPeriod"/>
            </a:pPr>
            <a:r>
              <a:rPr lang="de-DE" b="1" i="0" u="none" strike="noStrike" dirty="0">
                <a:solidFill>
                  <a:srgbClr val="000000"/>
                </a:solidFill>
                <a:effectLst/>
              </a:rPr>
              <a:t>Langfristige Folgen:</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Zu viel Nutzung kann unsere Wahrnehmung von Belohnung verändern.</a:t>
            </a:r>
          </a:p>
          <a:p>
            <a:pPr marL="742950" lvl="1" indent="-285750" algn="l">
              <a:buFont typeface="+mj-lt"/>
              <a:buAutoNum type="arabicPeriod"/>
            </a:pPr>
            <a:r>
              <a:rPr lang="de-DE" b="0" i="0" u="none" strike="noStrike" dirty="0">
                <a:solidFill>
                  <a:srgbClr val="000000"/>
                </a:solidFill>
                <a:effectLst/>
              </a:rPr>
              <a:t>Dinge, die länger dauern oder keine unmittelbare Belohnung bieten (z. B. Lernen oder Hobbys), können schwerer fallen.</a:t>
            </a:r>
          </a:p>
          <a:p>
            <a:pPr fontAlgn="ctr"/>
            <a:endParaRPr lang="de-DE" b="0" dirty="0"/>
          </a:p>
        </p:txBody>
      </p:sp>
      <p:sp>
        <p:nvSpPr>
          <p:cNvPr id="4" name="Foliennummernplatzhalter 3">
            <a:extLst>
              <a:ext uri="{FF2B5EF4-FFF2-40B4-BE49-F238E27FC236}">
                <a16:creationId xmlns:a16="http://schemas.microsoft.com/office/drawing/2014/main" id="{AA00EEF1-B3A8-1ADC-6638-31D479A93491}"/>
              </a:ext>
            </a:extLst>
          </p:cNvPr>
          <p:cNvSpPr>
            <a:spLocks noGrp="1"/>
          </p:cNvSpPr>
          <p:nvPr>
            <p:ph type="sldNum" sz="quarter" idx="5"/>
          </p:nvPr>
        </p:nvSpPr>
        <p:spPr/>
        <p:txBody>
          <a:bodyPr/>
          <a:lstStyle/>
          <a:p>
            <a:fld id="{54D59998-4020-C449-9611-2D9166FB56B7}" type="slidenum">
              <a:rPr lang="de-DE" smtClean="0"/>
              <a:t>25</a:t>
            </a:fld>
            <a:endParaRPr lang="de-DE"/>
          </a:p>
        </p:txBody>
      </p:sp>
    </p:spTree>
    <p:extLst>
      <p:ext uri="{BB962C8B-B14F-4D97-AF65-F5344CB8AC3E}">
        <p14:creationId xmlns:p14="http://schemas.microsoft.com/office/powerpoint/2010/main" val="4235300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Zwei Seiten einer Medaille: Chance von SM – können extrem positiv oder extrem negativ genutzt werden. </a:t>
            </a:r>
          </a:p>
          <a:p>
            <a:endParaRPr lang="de-DE" sz="1200" kern="1200" dirty="0">
              <a:solidFill>
                <a:schemeClr val="tx1"/>
              </a:solidFill>
              <a:effectLst/>
              <a:latin typeface="+mn-lt"/>
              <a:ea typeface="+mn-ea"/>
              <a:cs typeface="+mn-cs"/>
            </a:endParaRPr>
          </a:p>
          <a:p>
            <a:pPr algn="l"/>
            <a:r>
              <a:rPr lang="de-DE" b="1" i="0" u="none" strike="noStrike" dirty="0">
                <a:solidFill>
                  <a:srgbClr val="000000"/>
                </a:solidFill>
                <a:effectLst/>
              </a:rPr>
              <a:t>1. Unaufmerksamkeit durch „</a:t>
            </a:r>
            <a:r>
              <a:rPr lang="de-DE" b="1" i="0" u="none" strike="noStrike" dirty="0" err="1">
                <a:solidFill>
                  <a:srgbClr val="000000"/>
                </a:solidFill>
                <a:effectLst/>
              </a:rPr>
              <a:t>Inattentional</a:t>
            </a:r>
            <a:r>
              <a:rPr lang="de-DE" b="1" i="0" u="none" strike="noStrike" dirty="0">
                <a:solidFill>
                  <a:srgbClr val="000000"/>
                </a:solidFill>
                <a:effectLst/>
              </a:rPr>
              <a:t> Blindness“</a:t>
            </a:r>
          </a:p>
          <a:p>
            <a:pPr algn="l">
              <a:buFont typeface="Arial" panose="020B0604020202020204" pitchFamily="34" charset="0"/>
              <a:buChar char="•"/>
            </a:pPr>
            <a:r>
              <a:rPr lang="de-DE" b="0" i="0" u="none" strike="noStrike" dirty="0">
                <a:solidFill>
                  <a:srgbClr val="000000"/>
                </a:solidFill>
                <a:effectLst/>
              </a:rPr>
              <a:t>In sozialen Medien sehen wir oft nur das, worauf wir uns konzentrieren, und übersehen andere wichtige Dinge.</a:t>
            </a:r>
          </a:p>
          <a:p>
            <a:pPr algn="l">
              <a:buFont typeface="Arial" panose="020B0604020202020204" pitchFamily="34" charset="0"/>
              <a:buChar char="•"/>
            </a:pPr>
            <a:r>
              <a:rPr lang="de-DE" b="0" i="0" u="none" strike="noStrike" dirty="0">
                <a:solidFill>
                  <a:srgbClr val="000000"/>
                </a:solidFill>
                <a:effectLst/>
              </a:rPr>
              <a:t>Die ständige Flut an Informationen lenkt uns ab und führt dazu, dass wir Details oder relevante Inhalte ausblenden.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2. Fehlende Authentizität</a:t>
            </a:r>
          </a:p>
          <a:p>
            <a:pPr algn="l">
              <a:buFont typeface="Arial" panose="020B0604020202020204" pitchFamily="34" charset="0"/>
              <a:buChar char="•"/>
            </a:pPr>
            <a:r>
              <a:rPr lang="de-DE" b="0" i="0" u="none" strike="noStrike" dirty="0">
                <a:solidFill>
                  <a:srgbClr val="000000"/>
                </a:solidFill>
                <a:effectLst/>
              </a:rPr>
              <a:t>Viele Inhalte in sozialen Medien sind stark bearbeitet, inszeniert oder gefiltert.</a:t>
            </a:r>
          </a:p>
          <a:p>
            <a:pPr algn="l">
              <a:buFont typeface="Arial" panose="020B0604020202020204" pitchFamily="34" charset="0"/>
              <a:buChar char="•"/>
            </a:pPr>
            <a:r>
              <a:rPr lang="de-DE" b="0" i="0" u="none" strike="noStrike" dirty="0">
                <a:solidFill>
                  <a:srgbClr val="000000"/>
                </a:solidFill>
                <a:effectLst/>
              </a:rPr>
              <a:t>Das erzeugt unrealistische Erwartungen an das Leben, Aussehen oder Verhalten von Menschen.</a:t>
            </a:r>
          </a:p>
          <a:p>
            <a:pPr algn="l">
              <a:buFont typeface="Arial" panose="020B0604020202020204" pitchFamily="34" charset="0"/>
              <a:buChar char="•"/>
            </a:pPr>
            <a:r>
              <a:rPr lang="de-DE" b="0" i="0" u="none" strike="noStrike" dirty="0">
                <a:solidFill>
                  <a:srgbClr val="000000"/>
                </a:solidFill>
                <a:effectLst/>
              </a:rPr>
              <a:t>Nutzer*innen fühlen sich oft unter Druck, sich selbst perfekt darzustellen, auch wenn es nicht der Realität entspricht.</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3. Stress durch permanenten sozialen Vergleich</a:t>
            </a:r>
          </a:p>
          <a:p>
            <a:pPr algn="l">
              <a:buFont typeface="Arial" panose="020B0604020202020204" pitchFamily="34" charset="0"/>
              <a:buChar char="•"/>
            </a:pPr>
            <a:r>
              <a:rPr lang="de-DE" b="0" i="0" u="none" strike="noStrike" dirty="0">
                <a:solidFill>
                  <a:srgbClr val="000000"/>
                </a:solidFill>
                <a:effectLst/>
              </a:rPr>
              <a:t>Soziale Medien fördern den Vergleich mit anderen – oft basierend auf idealisierten Bildern und Erfolgsgeschichten.</a:t>
            </a:r>
          </a:p>
          <a:p>
            <a:pPr algn="l">
              <a:buFont typeface="Arial" panose="020B0604020202020204" pitchFamily="34" charset="0"/>
              <a:buChar char="•"/>
            </a:pPr>
            <a:r>
              <a:rPr lang="de-DE" b="0" i="0" u="none" strike="noStrike" dirty="0">
                <a:solidFill>
                  <a:srgbClr val="000000"/>
                </a:solidFill>
                <a:effectLst/>
              </a:rPr>
              <a:t>Das kann dazu führen, dass Menschen sich minderwertig fühlen, weil sie glauben, nicht "mithalten" zu können.</a:t>
            </a:r>
          </a:p>
          <a:p>
            <a:pPr algn="l">
              <a:buFont typeface="Arial" panose="020B0604020202020204" pitchFamily="34" charset="0"/>
              <a:buChar char="•"/>
            </a:pPr>
            <a:r>
              <a:rPr lang="de-DE" b="0" i="0" u="none" strike="noStrike" dirty="0">
                <a:solidFill>
                  <a:srgbClr val="000000"/>
                </a:solidFill>
                <a:effectLst/>
              </a:rPr>
              <a:t>Dieser Vergleich kann Stress und sogar negative Auswirkungen auf die mentale Gesundheit haben.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4. Fear </a:t>
            </a:r>
            <a:r>
              <a:rPr lang="de-DE" b="1" i="0" u="none" strike="noStrike" dirty="0" err="1">
                <a:solidFill>
                  <a:srgbClr val="000000"/>
                </a:solidFill>
                <a:effectLst/>
              </a:rPr>
              <a:t>of</a:t>
            </a:r>
            <a:r>
              <a:rPr lang="de-DE" b="1" i="0" u="none" strike="noStrike" dirty="0">
                <a:solidFill>
                  <a:srgbClr val="000000"/>
                </a:solidFill>
                <a:effectLst/>
              </a:rPr>
              <a:t> </a:t>
            </a:r>
            <a:r>
              <a:rPr lang="de-DE" b="1" i="0" u="none" strike="noStrike" dirty="0" err="1">
                <a:solidFill>
                  <a:srgbClr val="000000"/>
                </a:solidFill>
                <a:effectLst/>
              </a:rPr>
              <a:t>Missing</a:t>
            </a:r>
            <a:r>
              <a:rPr lang="de-DE" b="1" i="0" u="none" strike="noStrike" dirty="0">
                <a:solidFill>
                  <a:srgbClr val="000000"/>
                </a:solidFill>
                <a:effectLst/>
              </a:rPr>
              <a:t> Out (FOMO)</a:t>
            </a:r>
          </a:p>
          <a:p>
            <a:pPr algn="l">
              <a:buFont typeface="Arial" panose="020B0604020202020204" pitchFamily="34" charset="0"/>
              <a:buChar char="•"/>
            </a:pPr>
            <a:r>
              <a:rPr lang="de-DE" b="0" i="0" u="none" strike="noStrike" dirty="0">
                <a:solidFill>
                  <a:srgbClr val="000000"/>
                </a:solidFill>
                <a:effectLst/>
              </a:rPr>
              <a:t>Das Gefühl, etwas zu verpassen, entsteht durch die ständige Verfügbarkeit von Updates, Events und Posts.</a:t>
            </a:r>
          </a:p>
          <a:p>
            <a:pPr algn="l">
              <a:buFont typeface="Arial" panose="020B0604020202020204" pitchFamily="34" charset="0"/>
              <a:buChar char="•"/>
            </a:pPr>
            <a:r>
              <a:rPr lang="de-DE" b="0" i="0" u="none" strike="noStrike" dirty="0">
                <a:solidFill>
                  <a:srgbClr val="000000"/>
                </a:solidFill>
                <a:effectLst/>
              </a:rPr>
              <a:t>Menschen haben Angst, nicht dabei zu sein oder nicht genug mitzuerleben.</a:t>
            </a:r>
          </a:p>
          <a:p>
            <a:pPr algn="l">
              <a:buFont typeface="Arial" panose="020B0604020202020204" pitchFamily="34" charset="0"/>
              <a:buChar char="•"/>
            </a:pPr>
            <a:r>
              <a:rPr lang="de-DE" b="0" i="0" u="none" strike="noStrike" dirty="0">
                <a:solidFill>
                  <a:srgbClr val="000000"/>
                </a:solidFill>
                <a:effectLst/>
              </a:rPr>
              <a:t>FOMO führt oft dazu, dass wir noch mehr Zeit in sozialen Medien verbringen, was den Stress weiter erhöht.</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5. Emotionalität und Oberflächlichkeit</a:t>
            </a:r>
          </a:p>
          <a:p>
            <a:pPr algn="l">
              <a:buFont typeface="Arial" panose="020B0604020202020204" pitchFamily="34" charset="0"/>
              <a:buChar char="•"/>
            </a:pPr>
            <a:r>
              <a:rPr lang="de-DE" b="0" i="0" u="none" strike="noStrike" dirty="0">
                <a:solidFill>
                  <a:srgbClr val="000000"/>
                </a:solidFill>
                <a:effectLst/>
              </a:rPr>
              <a:t>In sozialen Medien zählen oft schnelle Reaktionen – das fördert einfache, emotionale Inhalte.</a:t>
            </a:r>
          </a:p>
          <a:p>
            <a:pPr algn="l">
              <a:buFont typeface="Arial" panose="020B0604020202020204" pitchFamily="34" charset="0"/>
              <a:buChar char="•"/>
            </a:pPr>
            <a:r>
              <a:rPr lang="de-DE" b="0" i="0" u="none" strike="noStrike" dirty="0">
                <a:solidFill>
                  <a:srgbClr val="000000"/>
                </a:solidFill>
                <a:effectLst/>
              </a:rPr>
              <a:t>Komplexe Themen werden reduziert oder verfälscht, da sie weniger Aufmerksamkeit bekommen.</a:t>
            </a:r>
          </a:p>
          <a:p>
            <a:pPr algn="l">
              <a:buFont typeface="Arial" panose="020B0604020202020204" pitchFamily="34" charset="0"/>
              <a:buChar char="•"/>
            </a:pPr>
            <a:r>
              <a:rPr lang="de-DE" b="0" i="0" u="none" strike="noStrike" dirty="0">
                <a:solidFill>
                  <a:srgbClr val="000000"/>
                </a:solidFill>
                <a:effectLst/>
              </a:rPr>
              <a:t>Emotionale oder skandalisierende Inhalte verbreiten sich schneller als sachliche Informationen.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6. Verrohung der Sprache durch den „Online-Enthemmungs-Effekt“</a:t>
            </a:r>
          </a:p>
          <a:p>
            <a:pPr algn="l">
              <a:buFont typeface="Arial" panose="020B0604020202020204" pitchFamily="34" charset="0"/>
              <a:buChar char="•"/>
            </a:pPr>
            <a:r>
              <a:rPr lang="de-DE" b="0" i="0" u="none" strike="noStrike" dirty="0">
                <a:solidFill>
                  <a:srgbClr val="000000"/>
                </a:solidFill>
                <a:effectLst/>
              </a:rPr>
              <a:t>Menschen fühlen sich online oft anonymer und weniger verantwortlich für das, was sie sagen.</a:t>
            </a:r>
          </a:p>
          <a:p>
            <a:pPr algn="l">
              <a:buFont typeface="Arial" panose="020B0604020202020204" pitchFamily="34" charset="0"/>
              <a:buChar char="•"/>
            </a:pPr>
            <a:r>
              <a:rPr lang="de-DE" b="0" i="0" u="none" strike="noStrike" dirty="0">
                <a:solidFill>
                  <a:srgbClr val="000000"/>
                </a:solidFill>
                <a:effectLst/>
              </a:rPr>
              <a:t>Das führt dazu, dass die Sprache roher, aggressiver und respektloser wird.</a:t>
            </a:r>
          </a:p>
          <a:p>
            <a:pPr algn="l">
              <a:buFont typeface="Arial" panose="020B0604020202020204" pitchFamily="34" charset="0"/>
              <a:buChar char="•"/>
            </a:pPr>
            <a:r>
              <a:rPr lang="de-DE" b="0" i="0" u="none" strike="noStrike" dirty="0">
                <a:solidFill>
                  <a:srgbClr val="000000"/>
                </a:solidFill>
                <a:effectLst/>
              </a:rPr>
              <a:t>Konflikte eskalieren schneller, weil es an Empathie fehlt, die in persönlichen Gesprächen vorhanden ist.</a:t>
            </a:r>
          </a:p>
          <a:p>
            <a:pPr algn="l">
              <a:buFont typeface="Arial" panose="020B0604020202020204" pitchFamily="34" charset="0"/>
              <a:buChar char="•"/>
            </a:pPr>
            <a:r>
              <a:rPr lang="de-DE" b="0" i="0" u="none" strike="noStrike" dirty="0">
                <a:solidFill>
                  <a:srgbClr val="000000"/>
                </a:solidFill>
                <a:effectLst/>
              </a:rPr>
              <a:t>Macht Empfänger*innen traurig, hat Auswirkungen auf das „echte“ Leben. </a:t>
            </a:r>
          </a:p>
          <a:p>
            <a:pPr algn="l">
              <a:buFont typeface="Arial" panose="020B0604020202020204" pitchFamily="34" charset="0"/>
              <a:buChar char="•"/>
            </a:pPr>
            <a:r>
              <a:rPr lang="de-DE" b="0" i="0" u="none" strike="noStrike" dirty="0">
                <a:solidFill>
                  <a:srgbClr val="000000"/>
                </a:solidFill>
                <a:effectLst/>
              </a:rPr>
              <a:t>Vorläufer für Verrohung in der physischen Interaktion „spill-</a:t>
            </a:r>
            <a:r>
              <a:rPr lang="de-DE" b="0" i="0" u="none" strike="noStrike" dirty="0" err="1">
                <a:solidFill>
                  <a:srgbClr val="000000"/>
                </a:solidFill>
                <a:effectLst/>
              </a:rPr>
              <a:t>over</a:t>
            </a:r>
            <a:r>
              <a:rPr lang="de-DE" b="0" i="0" u="none" strike="noStrike" dirty="0">
                <a:solidFill>
                  <a:srgbClr val="000000"/>
                </a:solidFill>
                <a:effectLst/>
              </a:rPr>
              <a:t> Effekt“. </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7. „Positive-Negative-</a:t>
            </a:r>
            <a:r>
              <a:rPr lang="de-DE" b="1" i="0" u="none" strike="noStrike" dirty="0" err="1">
                <a:solidFill>
                  <a:srgbClr val="000000"/>
                </a:solidFill>
                <a:effectLst/>
              </a:rPr>
              <a:t>Asymmetry</a:t>
            </a:r>
            <a:r>
              <a:rPr lang="de-DE" b="1" i="0" u="none" strike="noStrike" dirty="0">
                <a:solidFill>
                  <a:srgbClr val="000000"/>
                </a:solidFill>
                <a:effectLst/>
              </a:rPr>
              <a:t>“ (</a:t>
            </a:r>
            <a:r>
              <a:rPr lang="de-DE" b="1" i="0" u="none" strike="noStrike" dirty="0" err="1">
                <a:solidFill>
                  <a:srgbClr val="000000"/>
                </a:solidFill>
                <a:effectLst/>
              </a:rPr>
              <a:t>Negativity</a:t>
            </a:r>
            <a:r>
              <a:rPr lang="de-DE" b="1" i="0" u="none" strike="noStrike" dirty="0">
                <a:solidFill>
                  <a:srgbClr val="000000"/>
                </a:solidFill>
                <a:effectLst/>
              </a:rPr>
              <a:t> Bias)</a:t>
            </a:r>
          </a:p>
          <a:p>
            <a:pPr algn="l">
              <a:buFont typeface="Arial" panose="020B0604020202020204" pitchFamily="34" charset="0"/>
              <a:buChar char="•"/>
            </a:pPr>
            <a:r>
              <a:rPr lang="de-DE" b="0" i="0" u="none" strike="noStrike" dirty="0">
                <a:solidFill>
                  <a:srgbClr val="000000"/>
                </a:solidFill>
                <a:effectLst/>
              </a:rPr>
              <a:t>Negative Inhalte ziehen mehr Aufmerksamkeit auf sich als positive.</a:t>
            </a:r>
          </a:p>
          <a:p>
            <a:pPr algn="l">
              <a:buFont typeface="Arial" panose="020B0604020202020204" pitchFamily="34" charset="0"/>
              <a:buChar char="•"/>
            </a:pPr>
            <a:r>
              <a:rPr lang="de-DE" b="0" i="0" u="none" strike="noStrike" dirty="0">
                <a:solidFill>
                  <a:srgbClr val="000000"/>
                </a:solidFill>
                <a:effectLst/>
              </a:rPr>
              <a:t>Soziale Medien begünstigen diese Dynamik, weil sie auf Engagement setzen – und Wut, Angst oder Empörung oft stärkere Reaktionen hervorrufen.</a:t>
            </a:r>
          </a:p>
          <a:p>
            <a:pPr algn="l">
              <a:buFont typeface="Arial" panose="020B0604020202020204" pitchFamily="34" charset="0"/>
              <a:buChar char="•"/>
            </a:pPr>
            <a:r>
              <a:rPr lang="de-DE" b="0" i="0" u="none" strike="noStrike" dirty="0">
                <a:solidFill>
                  <a:srgbClr val="000000"/>
                </a:solidFill>
                <a:effectLst/>
              </a:rPr>
              <a:t>Das führt dazu, dass negative Inhalte überproportional häufig geteilt werden.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8. </a:t>
            </a:r>
            <a:r>
              <a:rPr lang="de-DE" b="1" i="0" u="none" strike="noStrike" dirty="0" err="1">
                <a:solidFill>
                  <a:srgbClr val="000000"/>
                </a:solidFill>
                <a:effectLst/>
              </a:rPr>
              <a:t>Confirmation</a:t>
            </a:r>
            <a:r>
              <a:rPr lang="de-DE" b="1" i="0" u="none" strike="noStrike" dirty="0">
                <a:solidFill>
                  <a:srgbClr val="000000"/>
                </a:solidFill>
                <a:effectLst/>
              </a:rPr>
              <a:t> Bias</a:t>
            </a:r>
          </a:p>
          <a:p>
            <a:pPr algn="l">
              <a:buFont typeface="Arial" panose="020B0604020202020204" pitchFamily="34" charset="0"/>
              <a:buChar char="•"/>
            </a:pPr>
            <a:r>
              <a:rPr lang="de-DE" b="0" i="0" u="none" strike="noStrike" dirty="0">
                <a:solidFill>
                  <a:srgbClr val="000000"/>
                </a:solidFill>
                <a:effectLst/>
              </a:rPr>
              <a:t>Nutzer*innen suchen unbewusst nach Inhalten, die ihre eigenen Überzeugungen bestätigen.</a:t>
            </a:r>
          </a:p>
          <a:p>
            <a:pPr algn="l">
              <a:buFont typeface="Arial" panose="020B0604020202020204" pitchFamily="34" charset="0"/>
              <a:buChar char="•"/>
            </a:pPr>
            <a:r>
              <a:rPr lang="de-DE" b="0" i="0" u="none" strike="noStrike" dirty="0">
                <a:solidFill>
                  <a:srgbClr val="000000"/>
                </a:solidFill>
                <a:effectLst/>
              </a:rPr>
              <a:t>Soziale Medien verstärken das, indem sie ähnliche Meinungen und Ansichten vorschlagen.</a:t>
            </a:r>
          </a:p>
          <a:p>
            <a:pPr algn="l">
              <a:buFont typeface="Arial" panose="020B0604020202020204" pitchFamily="34" charset="0"/>
              <a:buChar char="•"/>
            </a:pPr>
            <a:r>
              <a:rPr lang="de-DE" b="0" i="0" u="none" strike="noStrike" dirty="0">
                <a:solidFill>
                  <a:srgbClr val="000000"/>
                </a:solidFill>
                <a:effectLst/>
              </a:rPr>
              <a:t>Dies erschwert es, andere Perspektiven wahrzunehmen und führt oft zu einseitigen Weltansichten.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9. Einseitigkeit durch Filterblasen</a:t>
            </a:r>
          </a:p>
          <a:p>
            <a:pPr algn="l">
              <a:buFont typeface="Arial" panose="020B0604020202020204" pitchFamily="34" charset="0"/>
              <a:buChar char="•"/>
            </a:pPr>
            <a:r>
              <a:rPr lang="de-DE" b="0" i="0" u="none" strike="noStrike" dirty="0">
                <a:solidFill>
                  <a:srgbClr val="000000"/>
                </a:solidFill>
                <a:effectLst/>
              </a:rPr>
              <a:t>Algorithmen zeigen bevorzugt Inhalte, die zur bisherigen Nutzung passen.</a:t>
            </a:r>
          </a:p>
          <a:p>
            <a:pPr algn="l">
              <a:buFont typeface="Arial" panose="020B0604020202020204" pitchFamily="34" charset="0"/>
              <a:buChar char="•"/>
            </a:pPr>
            <a:r>
              <a:rPr lang="de-DE" b="0" i="0" u="none" strike="noStrike" dirty="0">
                <a:solidFill>
                  <a:srgbClr val="000000"/>
                </a:solidFill>
                <a:effectLst/>
              </a:rPr>
              <a:t>Dadurch bewegen sich Menschen in „Filterblasen“, in denen sie nur noch Informationen sehen, die ihre Interessen und Ansichten bestätigen.</a:t>
            </a:r>
          </a:p>
          <a:p>
            <a:pPr algn="l">
              <a:buFont typeface="Arial" panose="020B0604020202020204" pitchFamily="34" charset="0"/>
              <a:buChar char="•"/>
            </a:pPr>
            <a:r>
              <a:rPr lang="de-DE" b="0" i="0" u="none" strike="noStrike" dirty="0">
                <a:solidFill>
                  <a:srgbClr val="000000"/>
                </a:solidFill>
                <a:effectLst/>
              </a:rPr>
              <a:t>Diese Einseitigkeit kann zu einer verzerrten Wahrnehmung der Realität führen und den Austausch von Meinungen einschränken.</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2FA14A25-3113-419F-98E7-B12B871AB6B2}" type="slidenum">
              <a:rPr lang="de-DE" smtClean="0"/>
              <a:t>26</a:t>
            </a:fld>
            <a:endParaRPr lang="de-DE"/>
          </a:p>
        </p:txBody>
      </p:sp>
    </p:spTree>
    <p:extLst>
      <p:ext uri="{BB962C8B-B14F-4D97-AF65-F5344CB8AC3E}">
        <p14:creationId xmlns:p14="http://schemas.microsoft.com/office/powerpoint/2010/main" val="2002549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9990-7969-2231-0698-963D1D821CD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05B72D-26CC-0725-C9FC-1E40610F42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4A3D9E-2F93-4866-9FB8-6153C7FC43C6}"/>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Zwei Seiten einer Medaille: Chance von SM – können extrem positiv oder extrem negativ genutzt werden. </a:t>
            </a:r>
          </a:p>
          <a:p>
            <a:endParaRPr lang="de-DE" sz="1200" kern="1200" dirty="0">
              <a:solidFill>
                <a:schemeClr val="tx1"/>
              </a:solidFill>
              <a:effectLst/>
              <a:latin typeface="+mn-lt"/>
              <a:ea typeface="+mn-ea"/>
              <a:cs typeface="+mn-cs"/>
            </a:endParaRPr>
          </a:p>
          <a:p>
            <a:pPr algn="l"/>
            <a:r>
              <a:rPr lang="de-DE" b="1" i="0" u="none" strike="noStrike" dirty="0">
                <a:solidFill>
                  <a:srgbClr val="000000"/>
                </a:solidFill>
                <a:effectLst/>
              </a:rPr>
              <a:t>1. Unaufmerksamkeit durch „</a:t>
            </a:r>
            <a:r>
              <a:rPr lang="de-DE" b="1" i="0" u="none" strike="noStrike" dirty="0" err="1">
                <a:solidFill>
                  <a:srgbClr val="000000"/>
                </a:solidFill>
                <a:effectLst/>
              </a:rPr>
              <a:t>Inattentional</a:t>
            </a:r>
            <a:r>
              <a:rPr lang="de-DE" b="1" i="0" u="none" strike="noStrike" dirty="0">
                <a:solidFill>
                  <a:srgbClr val="000000"/>
                </a:solidFill>
                <a:effectLst/>
              </a:rPr>
              <a:t> Blindness“</a:t>
            </a:r>
          </a:p>
          <a:p>
            <a:pPr algn="l">
              <a:buFont typeface="Arial" panose="020B0604020202020204" pitchFamily="34" charset="0"/>
              <a:buChar char="•"/>
            </a:pPr>
            <a:r>
              <a:rPr lang="de-DE" b="0" i="0" u="none" strike="noStrike" dirty="0">
                <a:solidFill>
                  <a:srgbClr val="000000"/>
                </a:solidFill>
                <a:effectLst/>
              </a:rPr>
              <a:t>In sozialen Medien sehen wir oft nur das, worauf wir uns konzentrieren, und übersehen andere wichtige Dinge.</a:t>
            </a:r>
          </a:p>
          <a:p>
            <a:pPr algn="l">
              <a:buFont typeface="Arial" panose="020B0604020202020204" pitchFamily="34" charset="0"/>
              <a:buChar char="•"/>
            </a:pPr>
            <a:r>
              <a:rPr lang="de-DE" b="0" i="0" u="none" strike="noStrike" dirty="0">
                <a:solidFill>
                  <a:srgbClr val="000000"/>
                </a:solidFill>
                <a:effectLst/>
              </a:rPr>
              <a:t>Die ständige Flut an Informationen lenkt uns ab und führt dazu, dass wir Details oder relevante Inhalte ausblenden.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2. Fehlende Authentizität</a:t>
            </a:r>
          </a:p>
          <a:p>
            <a:pPr algn="l">
              <a:buFont typeface="Arial" panose="020B0604020202020204" pitchFamily="34" charset="0"/>
              <a:buChar char="•"/>
            </a:pPr>
            <a:r>
              <a:rPr lang="de-DE" b="0" i="0" u="none" strike="noStrike" dirty="0">
                <a:solidFill>
                  <a:srgbClr val="000000"/>
                </a:solidFill>
                <a:effectLst/>
              </a:rPr>
              <a:t>Viele Inhalte in sozialen Medien sind stark bearbeitet, inszeniert oder gefiltert.</a:t>
            </a:r>
          </a:p>
          <a:p>
            <a:pPr algn="l">
              <a:buFont typeface="Arial" panose="020B0604020202020204" pitchFamily="34" charset="0"/>
              <a:buChar char="•"/>
            </a:pPr>
            <a:r>
              <a:rPr lang="de-DE" b="0" i="0" u="none" strike="noStrike" dirty="0">
                <a:solidFill>
                  <a:srgbClr val="000000"/>
                </a:solidFill>
                <a:effectLst/>
              </a:rPr>
              <a:t>Das erzeugt unrealistische Erwartungen an das Leben, Aussehen oder Verhalten von Menschen.</a:t>
            </a:r>
          </a:p>
          <a:p>
            <a:pPr algn="l">
              <a:buFont typeface="Arial" panose="020B0604020202020204" pitchFamily="34" charset="0"/>
              <a:buChar char="•"/>
            </a:pPr>
            <a:r>
              <a:rPr lang="de-DE" b="0" i="0" u="none" strike="noStrike" dirty="0">
                <a:solidFill>
                  <a:srgbClr val="000000"/>
                </a:solidFill>
                <a:effectLst/>
              </a:rPr>
              <a:t>Nutzer*innen fühlen sich oft unter Druck, sich selbst perfekt darzustellen, auch wenn es nicht der Realität entspricht.</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3. Stress durch permanenten sozialen Vergleich</a:t>
            </a:r>
          </a:p>
          <a:p>
            <a:pPr algn="l">
              <a:buFont typeface="Arial" panose="020B0604020202020204" pitchFamily="34" charset="0"/>
              <a:buChar char="•"/>
            </a:pPr>
            <a:r>
              <a:rPr lang="de-DE" b="0" i="0" u="none" strike="noStrike" dirty="0">
                <a:solidFill>
                  <a:srgbClr val="000000"/>
                </a:solidFill>
                <a:effectLst/>
              </a:rPr>
              <a:t>Soziale Medien fördern den Vergleich mit anderen – oft basierend auf idealisierten Bildern und Erfolgsgeschichten.</a:t>
            </a:r>
          </a:p>
          <a:p>
            <a:pPr algn="l">
              <a:buFont typeface="Arial" panose="020B0604020202020204" pitchFamily="34" charset="0"/>
              <a:buChar char="•"/>
            </a:pPr>
            <a:r>
              <a:rPr lang="de-DE" b="0" i="0" u="none" strike="noStrike" dirty="0">
                <a:solidFill>
                  <a:srgbClr val="000000"/>
                </a:solidFill>
                <a:effectLst/>
              </a:rPr>
              <a:t>Das kann dazu führen, dass Menschen sich minderwertig fühlen, weil sie glauben, nicht "mithalten" zu können.</a:t>
            </a:r>
          </a:p>
          <a:p>
            <a:pPr algn="l">
              <a:buFont typeface="Arial" panose="020B0604020202020204" pitchFamily="34" charset="0"/>
              <a:buChar char="•"/>
            </a:pPr>
            <a:r>
              <a:rPr lang="de-DE" b="0" i="0" u="none" strike="noStrike" dirty="0">
                <a:solidFill>
                  <a:srgbClr val="000000"/>
                </a:solidFill>
                <a:effectLst/>
              </a:rPr>
              <a:t>Dieser Vergleich kann Stress und sogar negative Auswirkungen auf die mentale Gesundheit haben.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4. Fear </a:t>
            </a:r>
            <a:r>
              <a:rPr lang="de-DE" b="1" i="0" u="none" strike="noStrike" dirty="0" err="1">
                <a:solidFill>
                  <a:srgbClr val="000000"/>
                </a:solidFill>
                <a:effectLst/>
              </a:rPr>
              <a:t>of</a:t>
            </a:r>
            <a:r>
              <a:rPr lang="de-DE" b="1" i="0" u="none" strike="noStrike" dirty="0">
                <a:solidFill>
                  <a:srgbClr val="000000"/>
                </a:solidFill>
                <a:effectLst/>
              </a:rPr>
              <a:t> </a:t>
            </a:r>
            <a:r>
              <a:rPr lang="de-DE" b="1" i="0" u="none" strike="noStrike" dirty="0" err="1">
                <a:solidFill>
                  <a:srgbClr val="000000"/>
                </a:solidFill>
                <a:effectLst/>
              </a:rPr>
              <a:t>Missing</a:t>
            </a:r>
            <a:r>
              <a:rPr lang="de-DE" b="1" i="0" u="none" strike="noStrike" dirty="0">
                <a:solidFill>
                  <a:srgbClr val="000000"/>
                </a:solidFill>
                <a:effectLst/>
              </a:rPr>
              <a:t> Out (FOMO)</a:t>
            </a:r>
          </a:p>
          <a:p>
            <a:pPr algn="l">
              <a:buFont typeface="Arial" panose="020B0604020202020204" pitchFamily="34" charset="0"/>
              <a:buChar char="•"/>
            </a:pPr>
            <a:r>
              <a:rPr lang="de-DE" b="0" i="0" u="none" strike="noStrike" dirty="0">
                <a:solidFill>
                  <a:srgbClr val="000000"/>
                </a:solidFill>
                <a:effectLst/>
              </a:rPr>
              <a:t>Das Gefühl, etwas zu verpassen, entsteht durch die ständige Verfügbarkeit von Updates, Events und Posts.</a:t>
            </a:r>
          </a:p>
          <a:p>
            <a:pPr algn="l">
              <a:buFont typeface="Arial" panose="020B0604020202020204" pitchFamily="34" charset="0"/>
              <a:buChar char="•"/>
            </a:pPr>
            <a:r>
              <a:rPr lang="de-DE" b="0" i="0" u="none" strike="noStrike" dirty="0">
                <a:solidFill>
                  <a:srgbClr val="000000"/>
                </a:solidFill>
                <a:effectLst/>
              </a:rPr>
              <a:t>Menschen haben Angst, nicht dabei zu sein oder nicht genug mitzuerleben.</a:t>
            </a:r>
          </a:p>
          <a:p>
            <a:pPr algn="l">
              <a:buFont typeface="Arial" panose="020B0604020202020204" pitchFamily="34" charset="0"/>
              <a:buChar char="•"/>
            </a:pPr>
            <a:r>
              <a:rPr lang="de-DE" b="0" i="0" u="none" strike="noStrike" dirty="0">
                <a:solidFill>
                  <a:srgbClr val="000000"/>
                </a:solidFill>
                <a:effectLst/>
              </a:rPr>
              <a:t>FOMO führt oft dazu, dass wir noch mehr Zeit in sozialen Medien verbringen, was den Stress weiter erhöht.</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5. Emotionalität und Oberflächlichkeit</a:t>
            </a:r>
          </a:p>
          <a:p>
            <a:pPr algn="l">
              <a:buFont typeface="Arial" panose="020B0604020202020204" pitchFamily="34" charset="0"/>
              <a:buChar char="•"/>
            </a:pPr>
            <a:r>
              <a:rPr lang="de-DE" b="0" i="0" u="none" strike="noStrike" dirty="0">
                <a:solidFill>
                  <a:srgbClr val="000000"/>
                </a:solidFill>
                <a:effectLst/>
              </a:rPr>
              <a:t>In sozialen Medien zählen oft schnelle Reaktionen – das fördert einfache, emotionale Inhalte.</a:t>
            </a:r>
          </a:p>
          <a:p>
            <a:pPr algn="l">
              <a:buFont typeface="Arial" panose="020B0604020202020204" pitchFamily="34" charset="0"/>
              <a:buChar char="•"/>
            </a:pPr>
            <a:r>
              <a:rPr lang="de-DE" b="0" i="0" u="none" strike="noStrike" dirty="0">
                <a:solidFill>
                  <a:srgbClr val="000000"/>
                </a:solidFill>
                <a:effectLst/>
              </a:rPr>
              <a:t>Komplexe Themen werden reduziert oder verfälscht, da sie weniger Aufmerksamkeit bekommen.</a:t>
            </a:r>
          </a:p>
          <a:p>
            <a:pPr algn="l">
              <a:buFont typeface="Arial" panose="020B0604020202020204" pitchFamily="34" charset="0"/>
              <a:buChar char="•"/>
            </a:pPr>
            <a:r>
              <a:rPr lang="de-DE" b="0" i="0" u="none" strike="noStrike" dirty="0">
                <a:solidFill>
                  <a:srgbClr val="000000"/>
                </a:solidFill>
                <a:effectLst/>
              </a:rPr>
              <a:t>Emotionale oder skandalisierende Inhalte verbreiten sich schneller als sachliche Informationen.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6. Verrohung der Sprache durch den „Online-Enthemmungs-Effekt“</a:t>
            </a:r>
          </a:p>
          <a:p>
            <a:pPr algn="l">
              <a:buFont typeface="Arial" panose="020B0604020202020204" pitchFamily="34" charset="0"/>
              <a:buChar char="•"/>
            </a:pPr>
            <a:r>
              <a:rPr lang="de-DE" b="0" i="0" u="none" strike="noStrike" dirty="0">
                <a:solidFill>
                  <a:srgbClr val="000000"/>
                </a:solidFill>
                <a:effectLst/>
              </a:rPr>
              <a:t>Menschen fühlen sich online oft anonymer und weniger verantwortlich für das, was sie sagen.</a:t>
            </a:r>
          </a:p>
          <a:p>
            <a:pPr algn="l">
              <a:buFont typeface="Arial" panose="020B0604020202020204" pitchFamily="34" charset="0"/>
              <a:buChar char="•"/>
            </a:pPr>
            <a:r>
              <a:rPr lang="de-DE" b="0" i="0" u="none" strike="noStrike" dirty="0">
                <a:solidFill>
                  <a:srgbClr val="000000"/>
                </a:solidFill>
                <a:effectLst/>
              </a:rPr>
              <a:t>Das führt dazu, dass die Sprache roher, aggressiver und respektloser wird.</a:t>
            </a:r>
          </a:p>
          <a:p>
            <a:pPr algn="l">
              <a:buFont typeface="Arial" panose="020B0604020202020204" pitchFamily="34" charset="0"/>
              <a:buChar char="•"/>
            </a:pPr>
            <a:r>
              <a:rPr lang="de-DE" b="0" i="0" u="none" strike="noStrike" dirty="0">
                <a:solidFill>
                  <a:srgbClr val="000000"/>
                </a:solidFill>
                <a:effectLst/>
              </a:rPr>
              <a:t>Konflikte eskalieren schneller, weil es an Empathie fehlt, die in persönlichen Gesprächen vorhanden ist.</a:t>
            </a:r>
          </a:p>
          <a:p>
            <a:pPr algn="l">
              <a:buFont typeface="Arial" panose="020B0604020202020204" pitchFamily="34" charset="0"/>
              <a:buChar char="•"/>
            </a:pPr>
            <a:r>
              <a:rPr lang="de-DE" b="0" i="0" u="none" strike="noStrike" dirty="0">
                <a:solidFill>
                  <a:srgbClr val="000000"/>
                </a:solidFill>
                <a:effectLst/>
              </a:rPr>
              <a:t>Macht Empfänger*innen traurig, hat Auswirkungen auf das „echte“ Leben. </a:t>
            </a:r>
          </a:p>
          <a:p>
            <a:pPr algn="l">
              <a:buFont typeface="Arial" panose="020B0604020202020204" pitchFamily="34" charset="0"/>
              <a:buChar char="•"/>
            </a:pPr>
            <a:r>
              <a:rPr lang="de-DE" b="0" i="0" u="none" strike="noStrike" dirty="0">
                <a:solidFill>
                  <a:srgbClr val="000000"/>
                </a:solidFill>
                <a:effectLst/>
              </a:rPr>
              <a:t>Vorläufer für Verrohung in der physischen Interaktion „spill-</a:t>
            </a:r>
            <a:r>
              <a:rPr lang="de-DE" b="0" i="0" u="none" strike="noStrike" dirty="0" err="1">
                <a:solidFill>
                  <a:srgbClr val="000000"/>
                </a:solidFill>
                <a:effectLst/>
              </a:rPr>
              <a:t>over</a:t>
            </a:r>
            <a:r>
              <a:rPr lang="de-DE" b="0" i="0" u="none" strike="noStrike" dirty="0">
                <a:solidFill>
                  <a:srgbClr val="000000"/>
                </a:solidFill>
                <a:effectLst/>
              </a:rPr>
              <a:t> Effekt“. </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7. „Positive-Negative-</a:t>
            </a:r>
            <a:r>
              <a:rPr lang="de-DE" b="1" i="0" u="none" strike="noStrike" dirty="0" err="1">
                <a:solidFill>
                  <a:srgbClr val="000000"/>
                </a:solidFill>
                <a:effectLst/>
              </a:rPr>
              <a:t>Asymmetry</a:t>
            </a:r>
            <a:r>
              <a:rPr lang="de-DE" b="1" i="0" u="none" strike="noStrike" dirty="0">
                <a:solidFill>
                  <a:srgbClr val="000000"/>
                </a:solidFill>
                <a:effectLst/>
              </a:rPr>
              <a:t>“ (</a:t>
            </a:r>
            <a:r>
              <a:rPr lang="de-DE" b="1" i="0" u="none" strike="noStrike" dirty="0" err="1">
                <a:solidFill>
                  <a:srgbClr val="000000"/>
                </a:solidFill>
                <a:effectLst/>
              </a:rPr>
              <a:t>Negativity</a:t>
            </a:r>
            <a:r>
              <a:rPr lang="de-DE" b="1" i="0" u="none" strike="noStrike" dirty="0">
                <a:solidFill>
                  <a:srgbClr val="000000"/>
                </a:solidFill>
                <a:effectLst/>
              </a:rPr>
              <a:t> Bias)</a:t>
            </a:r>
          </a:p>
          <a:p>
            <a:pPr algn="l">
              <a:buFont typeface="Arial" panose="020B0604020202020204" pitchFamily="34" charset="0"/>
              <a:buChar char="•"/>
            </a:pPr>
            <a:r>
              <a:rPr lang="de-DE" b="0" i="0" u="none" strike="noStrike" dirty="0">
                <a:solidFill>
                  <a:srgbClr val="000000"/>
                </a:solidFill>
                <a:effectLst/>
              </a:rPr>
              <a:t>Negative Inhalte ziehen mehr Aufmerksamkeit auf sich als positive.</a:t>
            </a:r>
          </a:p>
          <a:p>
            <a:pPr algn="l">
              <a:buFont typeface="Arial" panose="020B0604020202020204" pitchFamily="34" charset="0"/>
              <a:buChar char="•"/>
            </a:pPr>
            <a:r>
              <a:rPr lang="de-DE" b="0" i="0" u="none" strike="noStrike" dirty="0">
                <a:solidFill>
                  <a:srgbClr val="000000"/>
                </a:solidFill>
                <a:effectLst/>
              </a:rPr>
              <a:t>Soziale Medien begünstigen diese Dynamik, weil sie auf Engagement setzen – und Wut, Angst oder Empörung oft stärkere Reaktionen hervorrufen.</a:t>
            </a:r>
          </a:p>
          <a:p>
            <a:pPr algn="l">
              <a:buFont typeface="Arial" panose="020B0604020202020204" pitchFamily="34" charset="0"/>
              <a:buChar char="•"/>
            </a:pPr>
            <a:r>
              <a:rPr lang="de-DE" b="0" i="0" u="none" strike="noStrike" dirty="0">
                <a:solidFill>
                  <a:srgbClr val="000000"/>
                </a:solidFill>
                <a:effectLst/>
              </a:rPr>
              <a:t>Das führt dazu, dass negative Inhalte überproportional häufig geteilt werden.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8. </a:t>
            </a:r>
            <a:r>
              <a:rPr lang="de-DE" b="1" i="0" u="none" strike="noStrike" dirty="0" err="1">
                <a:solidFill>
                  <a:srgbClr val="000000"/>
                </a:solidFill>
                <a:effectLst/>
              </a:rPr>
              <a:t>Confirmation</a:t>
            </a:r>
            <a:r>
              <a:rPr lang="de-DE" b="1" i="0" u="none" strike="noStrike" dirty="0">
                <a:solidFill>
                  <a:srgbClr val="000000"/>
                </a:solidFill>
                <a:effectLst/>
              </a:rPr>
              <a:t> Bias</a:t>
            </a:r>
          </a:p>
          <a:p>
            <a:pPr algn="l">
              <a:buFont typeface="Arial" panose="020B0604020202020204" pitchFamily="34" charset="0"/>
              <a:buChar char="•"/>
            </a:pPr>
            <a:r>
              <a:rPr lang="de-DE" b="0" i="0" u="none" strike="noStrike" dirty="0">
                <a:solidFill>
                  <a:srgbClr val="000000"/>
                </a:solidFill>
                <a:effectLst/>
              </a:rPr>
              <a:t>Nutzer*innen suchen unbewusst nach Inhalten, die ihre eigenen Überzeugungen bestätigen.</a:t>
            </a:r>
          </a:p>
          <a:p>
            <a:pPr algn="l">
              <a:buFont typeface="Arial" panose="020B0604020202020204" pitchFamily="34" charset="0"/>
              <a:buChar char="•"/>
            </a:pPr>
            <a:r>
              <a:rPr lang="de-DE" b="0" i="0" u="none" strike="noStrike" dirty="0">
                <a:solidFill>
                  <a:srgbClr val="000000"/>
                </a:solidFill>
                <a:effectLst/>
              </a:rPr>
              <a:t>Soziale Medien verstärken das, indem sie ähnliche Meinungen und Ansichten vorschlagen.</a:t>
            </a:r>
          </a:p>
          <a:p>
            <a:pPr algn="l">
              <a:buFont typeface="Arial" panose="020B0604020202020204" pitchFamily="34" charset="0"/>
              <a:buChar char="•"/>
            </a:pPr>
            <a:r>
              <a:rPr lang="de-DE" b="0" i="0" u="none" strike="noStrike" dirty="0">
                <a:solidFill>
                  <a:srgbClr val="000000"/>
                </a:solidFill>
                <a:effectLst/>
              </a:rPr>
              <a:t>Dies erschwert es, andere Perspektiven wahrzunehmen und führt oft zu einseitigen Weltansichten.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9. Einseitigkeit durch Filterblasen</a:t>
            </a:r>
          </a:p>
          <a:p>
            <a:pPr algn="l">
              <a:buFont typeface="Arial" panose="020B0604020202020204" pitchFamily="34" charset="0"/>
              <a:buChar char="•"/>
            </a:pPr>
            <a:r>
              <a:rPr lang="de-DE" b="0" i="0" u="none" strike="noStrike" dirty="0">
                <a:solidFill>
                  <a:srgbClr val="000000"/>
                </a:solidFill>
                <a:effectLst/>
              </a:rPr>
              <a:t>Algorithmen zeigen bevorzugt Inhalte, die zur bisherigen Nutzung passen.</a:t>
            </a:r>
          </a:p>
          <a:p>
            <a:pPr algn="l">
              <a:buFont typeface="Arial" panose="020B0604020202020204" pitchFamily="34" charset="0"/>
              <a:buChar char="•"/>
            </a:pPr>
            <a:r>
              <a:rPr lang="de-DE" b="0" i="0" u="none" strike="noStrike" dirty="0">
                <a:solidFill>
                  <a:srgbClr val="000000"/>
                </a:solidFill>
                <a:effectLst/>
              </a:rPr>
              <a:t>Dadurch bewegen sich Menschen in „Filterblasen“, in denen sie nur noch Informationen sehen, die ihre Interessen und Ansichten bestätigen.</a:t>
            </a:r>
          </a:p>
          <a:p>
            <a:pPr algn="l">
              <a:buFont typeface="Arial" panose="020B0604020202020204" pitchFamily="34" charset="0"/>
              <a:buChar char="•"/>
            </a:pPr>
            <a:r>
              <a:rPr lang="de-DE" b="0" i="0" u="none" strike="noStrike" dirty="0">
                <a:solidFill>
                  <a:srgbClr val="000000"/>
                </a:solidFill>
                <a:effectLst/>
              </a:rPr>
              <a:t>Diese Einseitigkeit kann zu einer verzerrten Wahrnehmung der Realität führen und den Austausch von Meinungen einschränken.</a:t>
            </a:r>
          </a:p>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CF6E49FF-0FDD-99AC-B422-361341BB8AF5}"/>
              </a:ext>
            </a:extLst>
          </p:cNvPr>
          <p:cNvSpPr>
            <a:spLocks noGrp="1"/>
          </p:cNvSpPr>
          <p:nvPr>
            <p:ph type="sldNum" sz="quarter" idx="5"/>
          </p:nvPr>
        </p:nvSpPr>
        <p:spPr/>
        <p:txBody>
          <a:bodyPr/>
          <a:lstStyle/>
          <a:p>
            <a:fld id="{2FA14A25-3113-419F-98E7-B12B871AB6B2}" type="slidenum">
              <a:rPr lang="de-DE" smtClean="0"/>
              <a:t>27</a:t>
            </a:fld>
            <a:endParaRPr lang="de-DE"/>
          </a:p>
        </p:txBody>
      </p:sp>
    </p:spTree>
    <p:extLst>
      <p:ext uri="{BB962C8B-B14F-4D97-AF65-F5344CB8AC3E}">
        <p14:creationId xmlns:p14="http://schemas.microsoft.com/office/powerpoint/2010/main" val="2779904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7823-5863-C26E-8044-6913B74E22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780105-521A-7FF1-46FE-91DCE6F81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C4C24D-F1C9-054F-C1DC-8957C386095D}"/>
              </a:ext>
            </a:extLst>
          </p:cNvPr>
          <p:cNvSpPr>
            <a:spLocks noGrp="1"/>
          </p:cNvSpPr>
          <p:nvPr>
            <p:ph type="body" idx="1"/>
          </p:nvPr>
        </p:nvSpPr>
        <p:spPr/>
        <p:txBody>
          <a:bodyPr/>
          <a:lstStyle/>
          <a:p>
            <a:pPr algn="l">
              <a:buFont typeface="Arial" panose="020B0604020202020204" pitchFamily="34" charset="0"/>
              <a:buChar char="•"/>
            </a:pPr>
            <a:r>
              <a:rPr lang="de-DE" b="0" i="0" u="none" strike="noStrike" dirty="0">
                <a:solidFill>
                  <a:srgbClr val="000000"/>
                </a:solidFill>
                <a:effectLst/>
                <a:highlight>
                  <a:srgbClr val="FF00FF"/>
                </a:highlight>
              </a:rPr>
              <a:t>The </a:t>
            </a:r>
            <a:r>
              <a:rPr lang="de-DE" b="0" i="0" u="none" strike="noStrike" dirty="0" err="1">
                <a:solidFill>
                  <a:srgbClr val="000000"/>
                </a:solidFill>
                <a:effectLst/>
                <a:highlight>
                  <a:srgbClr val="FF00FF"/>
                </a:highlight>
              </a:rPr>
              <a:t>Social</a:t>
            </a:r>
            <a:r>
              <a:rPr lang="de-DE" b="0" i="0" u="none" strike="noStrike" dirty="0">
                <a:solidFill>
                  <a:srgbClr val="000000"/>
                </a:solidFill>
                <a:effectLst/>
                <a:highlight>
                  <a:srgbClr val="FF00FF"/>
                </a:highlight>
              </a:rPr>
              <a:t> Dilemma </a:t>
            </a:r>
          </a:p>
          <a:p>
            <a:pPr algn="l"/>
            <a:r>
              <a:rPr lang="de-DE" b="1" i="0" u="none" strike="noStrike" dirty="0">
                <a:solidFill>
                  <a:srgbClr val="000000"/>
                </a:solidFill>
                <a:effectLst/>
              </a:rPr>
              <a:t>7. „Positive-Negative-</a:t>
            </a:r>
            <a:r>
              <a:rPr lang="de-DE" b="1" i="0" u="none" strike="noStrike" dirty="0" err="1">
                <a:solidFill>
                  <a:srgbClr val="000000"/>
                </a:solidFill>
                <a:effectLst/>
              </a:rPr>
              <a:t>Asymmetry</a:t>
            </a:r>
            <a:r>
              <a:rPr lang="de-DE" b="1" i="0" u="none" strike="noStrike" dirty="0">
                <a:solidFill>
                  <a:srgbClr val="000000"/>
                </a:solidFill>
                <a:effectLst/>
              </a:rPr>
              <a:t>“ (</a:t>
            </a:r>
            <a:r>
              <a:rPr lang="de-DE" b="1" i="0" u="none" strike="noStrike" dirty="0" err="1">
                <a:solidFill>
                  <a:srgbClr val="000000"/>
                </a:solidFill>
                <a:effectLst/>
              </a:rPr>
              <a:t>Negativity</a:t>
            </a:r>
            <a:r>
              <a:rPr lang="de-DE" b="1" i="0" u="none" strike="noStrike" dirty="0">
                <a:solidFill>
                  <a:srgbClr val="000000"/>
                </a:solidFill>
                <a:effectLst/>
              </a:rPr>
              <a:t> Bias)</a:t>
            </a:r>
          </a:p>
          <a:p>
            <a:pPr algn="l">
              <a:buFont typeface="Arial" panose="020B0604020202020204" pitchFamily="34" charset="0"/>
              <a:buChar char="•"/>
            </a:pPr>
            <a:r>
              <a:rPr lang="de-DE" b="0" i="0" u="none" strike="noStrike" dirty="0">
                <a:solidFill>
                  <a:srgbClr val="000000"/>
                </a:solidFill>
                <a:effectLst/>
              </a:rPr>
              <a:t>Negative Inhalte ziehen mehr Aufmerksamkeit auf sich als </a:t>
            </a:r>
            <a:r>
              <a:rPr lang="de-DE" b="0" i="0" u="none" strike="noStrike" dirty="0" err="1">
                <a:solidFill>
                  <a:srgbClr val="000000"/>
                </a:solidFill>
                <a:effectLst/>
              </a:rPr>
              <a:t>sitive</a:t>
            </a:r>
            <a:r>
              <a:rPr lang="de-DE" b="0" i="0" u="none" strike="noStrike" dirty="0">
                <a:solidFill>
                  <a:srgbClr val="000000"/>
                </a:solidFill>
                <a:effectLst/>
              </a:rPr>
              <a:t>.</a:t>
            </a:r>
          </a:p>
          <a:p>
            <a:pPr algn="l">
              <a:buFont typeface="Arial" panose="020B0604020202020204" pitchFamily="34" charset="0"/>
              <a:buChar char="•"/>
            </a:pPr>
            <a:r>
              <a:rPr lang="de-DE" b="0" i="0" u="none" strike="noStrike" dirty="0">
                <a:solidFill>
                  <a:srgbClr val="000000"/>
                </a:solidFill>
                <a:effectLst/>
              </a:rPr>
              <a:t>Soziale Medien begünstigen diese Dynamik, weil sie auf Engagement setzen – und Wut, Angst oder Empörung oft stärkere Reaktionen hervorrufen.</a:t>
            </a:r>
          </a:p>
          <a:p>
            <a:pPr algn="l">
              <a:buFont typeface="Arial" panose="020B0604020202020204" pitchFamily="34" charset="0"/>
              <a:buChar char="•"/>
            </a:pPr>
            <a:r>
              <a:rPr lang="de-DE" b="0" i="0" u="none" strike="noStrike" dirty="0">
                <a:solidFill>
                  <a:srgbClr val="000000"/>
                </a:solidFill>
                <a:effectLst/>
              </a:rPr>
              <a:t>Das führt dazu, dass negative Inhalte überproportional häufig geteilt werden.</a:t>
            </a:r>
          </a:p>
          <a:p>
            <a:pPr algn="l">
              <a:buFont typeface="Arial" panose="020B0604020202020204" pitchFamily="34" charset="0"/>
              <a:buChar char="•"/>
            </a:pPr>
            <a:endParaRPr lang="de-DE" b="0" i="0" u="none" strike="noStrike" dirty="0">
              <a:solidFill>
                <a:srgbClr val="000000"/>
              </a:solidFill>
              <a:effectLst/>
            </a:endParaRPr>
          </a:p>
          <a:p>
            <a:r>
              <a:rPr lang="de-DE" b="1" i="0" u="none" strike="noStrike" dirty="0">
                <a:solidFill>
                  <a:srgbClr val="000000"/>
                </a:solidFill>
                <a:effectLst/>
              </a:rPr>
              <a:t>8. </a:t>
            </a:r>
            <a:r>
              <a:rPr lang="de-DE" b="1" i="0" u="none" strike="noStrike" dirty="0" err="1">
                <a:solidFill>
                  <a:srgbClr val="000000"/>
                </a:solidFill>
                <a:effectLst/>
              </a:rPr>
              <a:t>Confirmation</a:t>
            </a:r>
            <a:r>
              <a:rPr lang="de-DE" b="1" i="0" u="none" strike="noStrike" dirty="0">
                <a:solidFill>
                  <a:srgbClr val="000000"/>
                </a:solidFill>
                <a:effectLst/>
              </a:rPr>
              <a:t> Bias</a:t>
            </a:r>
            <a:br>
              <a:rPr lang="de-DE" b="1" i="0" u="none" strike="noStrike" dirty="0">
                <a:solidFill>
                  <a:srgbClr val="000000"/>
                </a:solidFill>
                <a:effectLst/>
              </a:rPr>
            </a:br>
            <a:endParaRPr lang="de-DE" dirty="0"/>
          </a:p>
          <a:p>
            <a:r>
              <a:rPr lang="de-DE" dirty="0" err="1"/>
              <a:t>Confirmation</a:t>
            </a:r>
            <a:r>
              <a:rPr lang="de-DE" dirty="0"/>
              <a:t> Bias (Bestätigungsfehler) beschreibt die Tendenz, Informationen so auszuwählen, zu interpretieren und zu erinnern, dass sie die eigenen bestehenden Überzeugungen oder Erwartungen bestätigen, während widersprüchliche Informationen ignoriert oder abgewertet werden.</a:t>
            </a:r>
          </a:p>
          <a:p>
            <a:pPr algn="l"/>
            <a:endParaRPr lang="de-DE" b="1" i="0" u="none" strike="noStrike" dirty="0">
              <a:solidFill>
                <a:srgbClr val="000000"/>
              </a:solidFill>
              <a:effectLst/>
            </a:endParaRPr>
          </a:p>
          <a:p>
            <a:pPr algn="l">
              <a:buFont typeface="Arial" panose="020B0604020202020204" pitchFamily="34" charset="0"/>
              <a:buChar char="•"/>
            </a:pPr>
            <a:r>
              <a:rPr lang="de-DE" b="0" i="0" u="none" strike="noStrike" dirty="0">
                <a:solidFill>
                  <a:srgbClr val="000000"/>
                </a:solidFill>
                <a:effectLst/>
              </a:rPr>
              <a:t>Nutzer*innen suchen unbewusst nach Inhalten, die ihre eigenen Überzeugungen bestätigen.</a:t>
            </a:r>
          </a:p>
          <a:p>
            <a:pPr algn="l">
              <a:buFont typeface="Arial" panose="020B0604020202020204" pitchFamily="34" charset="0"/>
              <a:buChar char="•"/>
            </a:pPr>
            <a:r>
              <a:rPr lang="de-DE" b="0" i="0" u="none" strike="noStrike" dirty="0">
                <a:solidFill>
                  <a:srgbClr val="000000"/>
                </a:solidFill>
                <a:effectLst/>
              </a:rPr>
              <a:t>Soziale Medien verstärken das, indem sie ähnliche Meinungen und Ansichten vorschlagen.</a:t>
            </a:r>
          </a:p>
          <a:p>
            <a:pPr algn="l">
              <a:buFont typeface="Arial" panose="020B0604020202020204" pitchFamily="34" charset="0"/>
              <a:buChar char="•"/>
            </a:pPr>
            <a:r>
              <a:rPr lang="de-DE" b="0" i="0" u="none" strike="noStrike" dirty="0">
                <a:solidFill>
                  <a:srgbClr val="000000"/>
                </a:solidFill>
                <a:effectLst/>
              </a:rPr>
              <a:t>Dies erschwert es, andere Perspektiven wahrzunehmen und führt oft zu einseitigen Weltansichten.</a:t>
            </a:r>
          </a:p>
          <a:p>
            <a:pPr algn="l">
              <a:buFont typeface="Arial" panose="020B0604020202020204" pitchFamily="34" charset="0"/>
              <a:buChar char="•"/>
            </a:pPr>
            <a:endParaRPr lang="de-DE" b="0" i="0" u="none" strike="noStrike" dirty="0">
              <a:solidFill>
                <a:srgbClr val="000000"/>
              </a:solidFill>
              <a:effectLst/>
            </a:endParaRPr>
          </a:p>
          <a:p>
            <a:pPr algn="l"/>
            <a:r>
              <a:rPr lang="de-DE" b="1" i="0" u="none" strike="noStrike" dirty="0">
                <a:solidFill>
                  <a:srgbClr val="000000"/>
                </a:solidFill>
                <a:effectLst/>
              </a:rPr>
              <a:t>9. Einseitigkeit durch Filterblasen</a:t>
            </a:r>
          </a:p>
          <a:p>
            <a:pPr algn="l">
              <a:buFont typeface="Arial" panose="020B0604020202020204" pitchFamily="34" charset="0"/>
              <a:buChar char="•"/>
            </a:pPr>
            <a:r>
              <a:rPr lang="de-DE" b="0" i="0" u="none" strike="noStrike" dirty="0">
                <a:solidFill>
                  <a:srgbClr val="000000"/>
                </a:solidFill>
                <a:effectLst/>
              </a:rPr>
              <a:t>Algorithmen zeigen bevorzugt Inhalte, die zur bisherigen Nutzung passen.</a:t>
            </a:r>
          </a:p>
          <a:p>
            <a:pPr algn="l">
              <a:buFont typeface="Arial" panose="020B0604020202020204" pitchFamily="34" charset="0"/>
              <a:buChar char="•"/>
            </a:pPr>
            <a:r>
              <a:rPr lang="de-DE" b="0" i="0" u="none" strike="noStrike" dirty="0">
                <a:solidFill>
                  <a:srgbClr val="000000"/>
                </a:solidFill>
                <a:effectLst/>
              </a:rPr>
              <a:t>Dadurch bewegen sich Menschen in „Filterblasen“, in denen sie nur noch Informationen sehen, die ihre Interessen und Ansichten bestätigen.</a:t>
            </a:r>
          </a:p>
          <a:p>
            <a:pPr algn="l">
              <a:buFont typeface="Arial" panose="020B0604020202020204" pitchFamily="34" charset="0"/>
              <a:buChar char="•"/>
            </a:pPr>
            <a:r>
              <a:rPr lang="de-DE" b="0" i="0" u="none" strike="noStrike" dirty="0">
                <a:solidFill>
                  <a:srgbClr val="000000"/>
                </a:solidFill>
                <a:effectLst/>
              </a:rPr>
              <a:t>Diese Einseitigkeit kann zu einer verzerrten Wahrnehmung der Realität führen und den Austausch von Meinungen einschränken.</a:t>
            </a:r>
          </a:p>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400671EA-27A6-E235-470B-FBD5CF89F924}"/>
              </a:ext>
            </a:extLst>
          </p:cNvPr>
          <p:cNvSpPr>
            <a:spLocks noGrp="1"/>
          </p:cNvSpPr>
          <p:nvPr>
            <p:ph type="sldNum" sz="quarter" idx="5"/>
          </p:nvPr>
        </p:nvSpPr>
        <p:spPr/>
        <p:txBody>
          <a:bodyPr/>
          <a:lstStyle/>
          <a:p>
            <a:fld id="{2FA14A25-3113-419F-98E7-B12B871AB6B2}" type="slidenum">
              <a:rPr lang="de-DE" smtClean="0"/>
              <a:t>28</a:t>
            </a:fld>
            <a:endParaRPr lang="de-DE"/>
          </a:p>
        </p:txBody>
      </p:sp>
    </p:spTree>
    <p:extLst>
      <p:ext uri="{BB962C8B-B14F-4D97-AF65-F5344CB8AC3E}">
        <p14:creationId xmlns:p14="http://schemas.microsoft.com/office/powerpoint/2010/main" val="277790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a:t>
            </a:r>
            <a:r>
              <a:rPr lang="de-DE" dirty="0" err="1"/>
              <a:t>www.youtube.com</a:t>
            </a:r>
            <a:r>
              <a:rPr lang="de-DE" dirty="0"/>
              <a:t>/</a:t>
            </a:r>
            <a:r>
              <a:rPr lang="de-DE" dirty="0" err="1"/>
              <a:t>watch?v</a:t>
            </a:r>
            <a:r>
              <a:rPr lang="de-DE" dirty="0"/>
              <a:t>=dv_5tHdZcF8: </a:t>
            </a:r>
            <a:r>
              <a:rPr lang="de-DE" b="1" i="0" u="none" strike="noStrike" dirty="0">
                <a:solidFill>
                  <a:srgbClr val="0F0F0F"/>
                </a:solidFill>
                <a:effectLst/>
                <a:latin typeface="Roboto" panose="020F0502020204030204" pitchFamily="34" charset="0"/>
              </a:rPr>
              <a:t>Manipulation: Wie uns soziale Medien beeinflussen | Quarks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0F0F0F"/>
              </a:solidFill>
              <a:effectLst/>
              <a:latin typeface="Robot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0F0F0F"/>
                </a:solidFill>
                <a:effectLst/>
                <a:latin typeface="Roboto" panose="020F0502020204030204" pitchFamily="34" charset="0"/>
              </a:rPr>
              <a:t>https://</a:t>
            </a:r>
            <a:r>
              <a:rPr lang="de-DE" b="1" i="0" u="none" strike="noStrike" dirty="0" err="1">
                <a:solidFill>
                  <a:srgbClr val="0F0F0F"/>
                </a:solidFill>
                <a:effectLst/>
                <a:latin typeface="Roboto" panose="020F0502020204030204" pitchFamily="34" charset="0"/>
              </a:rPr>
              <a:t>www.youtube.com</a:t>
            </a:r>
            <a:r>
              <a:rPr lang="de-DE" b="1" i="0" u="none" strike="noStrike" dirty="0">
                <a:solidFill>
                  <a:srgbClr val="0F0F0F"/>
                </a:solidFill>
                <a:effectLst/>
                <a:latin typeface="Roboto" panose="020F0502020204030204" pitchFamily="34" charset="0"/>
              </a:rPr>
              <a:t>/</a:t>
            </a:r>
            <a:r>
              <a:rPr lang="de-DE" b="1" i="0" u="none" strike="noStrike" dirty="0" err="1">
                <a:solidFill>
                  <a:srgbClr val="0F0F0F"/>
                </a:solidFill>
                <a:effectLst/>
                <a:latin typeface="Roboto" panose="020F0502020204030204" pitchFamily="34" charset="0"/>
              </a:rPr>
              <a:t>watch?v</a:t>
            </a:r>
            <a:r>
              <a:rPr lang="de-DE" b="1" i="0" u="none" strike="noStrike" dirty="0">
                <a:solidFill>
                  <a:srgbClr val="0F0F0F"/>
                </a:solidFill>
                <a:effectLst/>
                <a:latin typeface="Roboto" panose="020F0502020204030204" pitchFamily="34" charset="0"/>
              </a:rPr>
              <a:t>=B-HzHImfaR8: </a:t>
            </a:r>
            <a:r>
              <a:rPr lang="de-DE" b="1" i="0" u="none" strike="noStrike" dirty="0">
                <a:solidFill>
                  <a:srgbClr val="0F0F0F"/>
                </a:solidFill>
                <a:effectLst/>
                <a:latin typeface="Roboto" panose="02000000000000000000" pitchFamily="2" charset="0"/>
              </a:rPr>
              <a:t>Warum Facebook weiß, dass du schwanger bist | Quarks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0F0F0F"/>
              </a:solidFill>
              <a:effectLst/>
              <a:latin typeface="Roboto"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29</a:t>
            </a:fld>
            <a:endParaRPr lang="de-DE"/>
          </a:p>
        </p:txBody>
      </p:sp>
    </p:spTree>
    <p:extLst>
      <p:ext uri="{BB962C8B-B14F-4D97-AF65-F5344CB8AC3E}">
        <p14:creationId xmlns:p14="http://schemas.microsoft.com/office/powerpoint/2010/main" val="2873940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B3156-3789-0FFC-5772-7E45660432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2D9438-ED06-4A3E-5FD7-6F4818884F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93259B-0E14-C09D-CC7E-5DEBD792041E}"/>
              </a:ext>
            </a:extLst>
          </p:cNvPr>
          <p:cNvSpPr>
            <a:spLocks noGrp="1"/>
          </p:cNvSpPr>
          <p:nvPr>
            <p:ph type="body" idx="1"/>
          </p:nvPr>
        </p:nvSpPr>
        <p:spPr/>
        <p:txBody>
          <a:bodyPr/>
          <a:lstStyle/>
          <a:p>
            <a:pPr algn="l"/>
            <a:r>
              <a:rPr lang="de-DE" b="1" i="0" u="none" strike="noStrike" dirty="0">
                <a:solidFill>
                  <a:srgbClr val="000000"/>
                </a:solidFill>
                <a:effectLst/>
              </a:rPr>
              <a:t>Das Geschäftsmodell von sozialen Medien</a:t>
            </a:r>
          </a:p>
          <a:p>
            <a:pPr algn="l"/>
            <a:r>
              <a:rPr lang="de-DE" b="0" i="0" u="none" strike="noStrike" dirty="0">
                <a:solidFill>
                  <a:srgbClr val="000000"/>
                </a:solidFill>
                <a:effectLst/>
              </a:rPr>
              <a:t>Die meisten sozialen Medien wie Instagram, </a:t>
            </a:r>
            <a:r>
              <a:rPr lang="de-DE" b="0" i="0" u="none" strike="noStrike" dirty="0" err="1">
                <a:solidFill>
                  <a:srgbClr val="000000"/>
                </a:solidFill>
                <a:effectLst/>
              </a:rPr>
              <a:t>TikTok</a:t>
            </a:r>
            <a:r>
              <a:rPr lang="de-DE" b="0" i="0" u="none" strike="noStrike" dirty="0">
                <a:solidFill>
                  <a:srgbClr val="000000"/>
                </a:solidFill>
                <a:effectLst/>
              </a:rPr>
              <a:t> oder YouTube sind für uns kostenlos. Aber warum verdienen sie trotzdem so viel Geld? Hier ist, wie ihr Geschäftsmodell funktioniert:</a:t>
            </a:r>
          </a:p>
          <a:p>
            <a:pPr algn="l">
              <a:buFont typeface="+mj-lt"/>
              <a:buAutoNum type="arabicPeriod"/>
            </a:pPr>
            <a:r>
              <a:rPr lang="de-DE" b="1" i="0" u="none" strike="noStrike" dirty="0">
                <a:solidFill>
                  <a:srgbClr val="000000"/>
                </a:solidFill>
                <a:effectLst/>
              </a:rPr>
              <a:t>Deine Aufmerksamkeit ist das Produkt</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leben davon, dass du möglichst viel Zeit auf ihrer Plattform verbringst. Denn je länger du dort bist, desto mehr Werbung können sie dir zeigen.</a:t>
            </a:r>
          </a:p>
          <a:p>
            <a:pPr marL="742950" lvl="1" indent="-285750" algn="l">
              <a:buFont typeface="+mj-lt"/>
              <a:buAutoNum type="arabicPeriod"/>
            </a:pPr>
            <a:r>
              <a:rPr lang="de-DE" b="0" i="0" u="none" strike="noStrike" dirty="0">
                <a:solidFill>
                  <a:srgbClr val="000000"/>
                </a:solidFill>
                <a:effectLst/>
              </a:rPr>
              <a:t>Deine Klicks, Likes und Kommentare sind also wichtig, weil sie zeigen, was dich interessiert. Das hilft den Plattformen, dir gezielt Inhalte und Werbung anzuzeigen, die du spannend findest.</a:t>
            </a:r>
          </a:p>
          <a:p>
            <a:pPr algn="l">
              <a:buFont typeface="+mj-lt"/>
              <a:buAutoNum type="arabicPeriod"/>
            </a:pPr>
            <a:r>
              <a:rPr lang="de-DE" b="1" i="0" u="none" strike="noStrike" dirty="0">
                <a:solidFill>
                  <a:srgbClr val="000000"/>
                </a:solidFill>
                <a:effectLst/>
              </a:rPr>
              <a:t>Personalisierte Werbung</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Unternehmen zahlen viel Geld, um Werbung auf sozialen Medien zu schalten. Damit diese Werbung besonders erfolgreich ist, nutzen soziale Medien deine Daten (z. B. was du magst, anschaust oder suchst), um dir genau die Werbung zu zeigen, die für dich relevant ist.</a:t>
            </a:r>
          </a:p>
          <a:p>
            <a:pPr marL="742950" lvl="1" indent="-285750" algn="l">
              <a:buFont typeface="+mj-lt"/>
              <a:buAutoNum type="arabicPeriod"/>
            </a:pPr>
            <a:r>
              <a:rPr lang="de-DE" b="0" i="0" u="none" strike="noStrike" dirty="0">
                <a:solidFill>
                  <a:srgbClr val="000000"/>
                </a:solidFill>
                <a:effectLst/>
              </a:rPr>
              <a:t>Beispiel: Wenn du oft Videos über Sneaker ansiehst, wirst du eher Werbung für Sportschuhe bekommen.</a:t>
            </a:r>
          </a:p>
          <a:p>
            <a:pPr algn="l">
              <a:buFont typeface="+mj-lt"/>
              <a:buAutoNum type="arabicPeriod"/>
            </a:pPr>
            <a:r>
              <a:rPr lang="de-DE" b="1" i="0" u="none" strike="noStrike" dirty="0">
                <a:solidFill>
                  <a:srgbClr val="000000"/>
                </a:solidFill>
                <a:effectLst/>
              </a:rPr>
              <a:t>Deine Daten sind wertvoll</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Soziale Medien sammeln viele Informationen über dich, wie dein Alter, deinen Wohnort, deine Interessen und dein Verhalten online. Diese Daten nutzen sie, um Werbung noch gezielter zu machen – oder sie verkaufen sie an andere Firmen (natürlich anonymisiert).</a:t>
            </a:r>
          </a:p>
          <a:p>
            <a:pPr algn="l">
              <a:buFont typeface="+mj-lt"/>
              <a:buAutoNum type="arabicPeriod"/>
            </a:pPr>
            <a:r>
              <a:rPr lang="de-DE" b="1" i="0" u="none" strike="noStrike" dirty="0">
                <a:solidFill>
                  <a:srgbClr val="000000"/>
                </a:solidFill>
                <a:effectLst/>
              </a:rPr>
              <a:t>Inhalte, die süchtig machen</a:t>
            </a:r>
            <a:endParaRPr lang="de-DE" b="0" i="0" u="none" strike="noStrike" dirty="0">
              <a:solidFill>
                <a:srgbClr val="000000"/>
              </a:solidFill>
              <a:effectLst/>
            </a:endParaRPr>
          </a:p>
          <a:p>
            <a:pPr marL="742950" lvl="1" indent="-285750" algn="l">
              <a:buFont typeface="+mj-lt"/>
              <a:buAutoNum type="arabicPeriod"/>
            </a:pPr>
            <a:r>
              <a:rPr lang="de-DE" b="0" i="0" u="none" strike="noStrike" dirty="0">
                <a:solidFill>
                  <a:srgbClr val="000000"/>
                </a:solidFill>
                <a:effectLst/>
              </a:rPr>
              <a:t>Um sicherzugehen, dass du nicht wegklickst, gestalten soziale Medien ihre Inhalte so, dass du immer weiter scrollen möchtest. Zum Beispiel durch lustige Videos, spannende Empfehlungen oder Benachrichtigungen, die dich zurückholen.</a:t>
            </a:r>
          </a:p>
          <a:p>
            <a:pPr algn="l"/>
            <a:r>
              <a:rPr lang="de-DE" b="1" i="0" u="none" strike="noStrike" dirty="0">
                <a:solidFill>
                  <a:srgbClr val="000000"/>
                </a:solidFill>
                <a:effectLst/>
              </a:rPr>
              <a:t>Warum ist das wichtig zu wissen?</a:t>
            </a:r>
            <a:br>
              <a:rPr lang="de-DE" b="0" i="0" u="none" strike="noStrike" dirty="0">
                <a:solidFill>
                  <a:srgbClr val="000000"/>
                </a:solidFill>
                <a:effectLst/>
              </a:rPr>
            </a:br>
            <a:r>
              <a:rPr lang="de-DE" b="0" i="0" u="none" strike="noStrike" dirty="0">
                <a:solidFill>
                  <a:srgbClr val="000000"/>
                </a:solidFill>
                <a:effectLst/>
              </a:rPr>
              <a:t>Du bist nicht nur Nutzer*in, sondern auch Teil des Produkts. Es ist daher hilfreich, zu verstehen, warum soziale Medien so funktionieren, wie sie funktionieren, und wie sie uns beeinflussen, mehr Zeit online zu verbringen.</a:t>
            </a:r>
          </a:p>
          <a:p>
            <a:endParaRPr lang="de-DE" dirty="0"/>
          </a:p>
        </p:txBody>
      </p:sp>
      <p:sp>
        <p:nvSpPr>
          <p:cNvPr id="4" name="Foliennummernplatzhalter 3">
            <a:extLst>
              <a:ext uri="{FF2B5EF4-FFF2-40B4-BE49-F238E27FC236}">
                <a16:creationId xmlns:a16="http://schemas.microsoft.com/office/drawing/2014/main" id="{D8179572-689E-6080-7D5C-BB56A5F4F6BF}"/>
              </a:ext>
            </a:extLst>
          </p:cNvPr>
          <p:cNvSpPr>
            <a:spLocks noGrp="1"/>
          </p:cNvSpPr>
          <p:nvPr>
            <p:ph type="sldNum" sz="quarter" idx="5"/>
          </p:nvPr>
        </p:nvSpPr>
        <p:spPr/>
        <p:txBody>
          <a:bodyPr/>
          <a:lstStyle/>
          <a:p>
            <a:fld id="{54D59998-4020-C449-9611-2D9166FB56B7}" type="slidenum">
              <a:rPr lang="de-DE" smtClean="0"/>
              <a:t>30</a:t>
            </a:fld>
            <a:endParaRPr lang="de-DE"/>
          </a:p>
        </p:txBody>
      </p:sp>
    </p:spTree>
    <p:extLst>
      <p:ext uri="{BB962C8B-B14F-4D97-AF65-F5344CB8AC3E}">
        <p14:creationId xmlns:p14="http://schemas.microsoft.com/office/powerpoint/2010/main" val="2802274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Prozess darstellen – man gibt den kleinen Finger und die Plattform nimmt langsam die ganze Hand</a:t>
            </a:r>
            <a:endParaRPr lang="de-FR" dirty="0"/>
          </a:p>
        </p:txBody>
      </p:sp>
      <p:sp>
        <p:nvSpPr>
          <p:cNvPr id="4" name="Foliennummernplatzhalter 3"/>
          <p:cNvSpPr>
            <a:spLocks noGrp="1"/>
          </p:cNvSpPr>
          <p:nvPr>
            <p:ph type="sldNum" sz="quarter" idx="5"/>
          </p:nvPr>
        </p:nvSpPr>
        <p:spPr/>
        <p:txBody>
          <a:bodyPr/>
          <a:lstStyle/>
          <a:p>
            <a:fld id="{54D59998-4020-C449-9611-2D9166FB56B7}" type="slidenum">
              <a:rPr lang="de-DE" smtClean="0"/>
              <a:t>31</a:t>
            </a:fld>
            <a:endParaRPr lang="de-DE"/>
          </a:p>
        </p:txBody>
      </p:sp>
    </p:spTree>
    <p:extLst>
      <p:ext uri="{BB962C8B-B14F-4D97-AF65-F5344CB8AC3E}">
        <p14:creationId xmlns:p14="http://schemas.microsoft.com/office/powerpoint/2010/main" val="371404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Vorstellung von E#D</a:t>
            </a:r>
          </a:p>
          <a:p>
            <a:pPr marL="171450" indent="-171450">
              <a:buFont typeface="Arial" panose="020B0604020202020204" pitchFamily="34" charset="0"/>
              <a:buChar char="•"/>
            </a:pPr>
            <a:r>
              <a:rPr lang="de-DE" b="0" dirty="0"/>
              <a:t>Gemeinnützige Organisation aus Berlin</a:t>
            </a:r>
          </a:p>
          <a:p>
            <a:pPr marL="171450" indent="-171450">
              <a:buFont typeface="Arial" panose="020B0604020202020204" pitchFamily="34" charset="0"/>
              <a:buChar char="•"/>
            </a:pPr>
            <a:r>
              <a:rPr lang="de-DE" b="0" dirty="0"/>
              <a:t>Verstehen uns als unabhängige Denkwerkstatt</a:t>
            </a:r>
          </a:p>
          <a:p>
            <a:pPr marL="171450" indent="-171450">
              <a:buFont typeface="Arial" panose="020B0604020202020204" pitchFamily="34" charset="0"/>
              <a:buChar char="•"/>
            </a:pPr>
            <a:r>
              <a:rPr lang="de-DE" b="0" dirty="0"/>
              <a:t>Spezialisierung auf Bildungs- und Beratungskonzepte für zukunftsrelevante Politikfelder der EU-Politik, wie Regionalpolitik, nachhaltige Entwicklung, Klimapolitik, neue Technologien</a:t>
            </a:r>
          </a:p>
        </p:txBody>
      </p:sp>
      <p:sp>
        <p:nvSpPr>
          <p:cNvPr id="4" name="Foliennummernplatzhalter 3"/>
          <p:cNvSpPr>
            <a:spLocks noGrp="1"/>
          </p:cNvSpPr>
          <p:nvPr>
            <p:ph type="sldNum" sz="quarter" idx="5"/>
          </p:nvPr>
        </p:nvSpPr>
        <p:spPr/>
        <p:txBody>
          <a:bodyPr/>
          <a:lstStyle/>
          <a:p>
            <a:fld id="{541E9CB7-253A-8640-8681-74B6F60605FB}" type="slidenum">
              <a:rPr lang="de-DE" smtClean="0"/>
              <a:t>3</a:t>
            </a:fld>
            <a:endParaRPr lang="de-DE"/>
          </a:p>
        </p:txBody>
      </p:sp>
    </p:spTree>
    <p:extLst>
      <p:ext uri="{BB962C8B-B14F-4D97-AF65-F5344CB8AC3E}">
        <p14:creationId xmlns:p14="http://schemas.microsoft.com/office/powerpoint/2010/main" val="232455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8C973-459E-8AF9-2CDB-08B87DC6F2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8C279C-FAAC-A39D-42E6-F568C32C281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785744-2859-4AA6-EF17-23687A1233B1}"/>
              </a:ext>
            </a:extLst>
          </p:cNvPr>
          <p:cNvSpPr>
            <a:spLocks noGrp="1"/>
          </p:cNvSpPr>
          <p:nvPr>
            <p:ph type="body" idx="1"/>
          </p:nvPr>
        </p:nvSpPr>
        <p:spPr/>
        <p:txBody>
          <a:bodyPr/>
          <a:lstStyle/>
          <a:p>
            <a:pPr fontAlgn="ctr"/>
            <a:r>
              <a:rPr lang="de-DE" b="0" dirty="0"/>
              <a:t>Kritischer Umgang auf zwei Ebenen: 1. persönliche Ebene (Nutzungsverhalten) 2. öffentliche Ebene (Inhalte auf sozialen Medien)</a:t>
            </a:r>
          </a:p>
          <a:p>
            <a:pPr fontAlgn="ctr"/>
            <a:endParaRPr lang="de-DE" b="0" dirty="0"/>
          </a:p>
          <a:p>
            <a:pPr fontAlgn="ctr"/>
            <a:r>
              <a:rPr lang="de-DE" b="0" dirty="0"/>
              <a:t>Recherche Zahlen zu Punkt 2 </a:t>
            </a:r>
          </a:p>
        </p:txBody>
      </p:sp>
      <p:sp>
        <p:nvSpPr>
          <p:cNvPr id="4" name="Foliennummernplatzhalter 3">
            <a:extLst>
              <a:ext uri="{FF2B5EF4-FFF2-40B4-BE49-F238E27FC236}">
                <a16:creationId xmlns:a16="http://schemas.microsoft.com/office/drawing/2014/main" id="{596AF6F4-D26E-4D83-B732-BD9E0D5D92FE}"/>
              </a:ext>
            </a:extLst>
          </p:cNvPr>
          <p:cNvSpPr>
            <a:spLocks noGrp="1"/>
          </p:cNvSpPr>
          <p:nvPr>
            <p:ph type="sldNum" sz="quarter" idx="5"/>
          </p:nvPr>
        </p:nvSpPr>
        <p:spPr/>
        <p:txBody>
          <a:bodyPr/>
          <a:lstStyle/>
          <a:p>
            <a:fld id="{54D59998-4020-C449-9611-2D9166FB56B7}" type="slidenum">
              <a:rPr lang="de-DE" smtClean="0"/>
              <a:t>32</a:t>
            </a:fld>
            <a:endParaRPr lang="de-DE"/>
          </a:p>
        </p:txBody>
      </p:sp>
    </p:spTree>
    <p:extLst>
      <p:ext uri="{BB962C8B-B14F-4D97-AF65-F5344CB8AC3E}">
        <p14:creationId xmlns:p14="http://schemas.microsoft.com/office/powerpoint/2010/main" val="1542630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2D42B-133D-FB43-C0D4-472E1BF52F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EACE4F-ED7E-0D38-0013-773027275A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B0626D-2DCF-2C6E-A18C-49C77AA99D9E}"/>
              </a:ext>
            </a:extLst>
          </p:cNvPr>
          <p:cNvSpPr>
            <a:spLocks noGrp="1"/>
          </p:cNvSpPr>
          <p:nvPr>
            <p:ph type="body" idx="1"/>
          </p:nvPr>
        </p:nvSpPr>
        <p:spPr/>
        <p:txBody>
          <a:bodyPr/>
          <a:lstStyle/>
          <a:p>
            <a:pPr fontAlgn="ctr"/>
            <a:r>
              <a:rPr lang="de-DE" b="0" dirty="0"/>
              <a:t>Kritischer Umgang auf zwei Ebenen: 1. persönliche Ebene (Nutzungsverhalten) 2. öffentliche Ebene (Inhalte auf sozialen Medien)</a:t>
            </a:r>
          </a:p>
          <a:p>
            <a:pPr fontAlgn="ctr"/>
            <a:endParaRPr lang="de-DE" b="0" dirty="0"/>
          </a:p>
          <a:p>
            <a:pPr fontAlgn="ctr"/>
            <a:r>
              <a:rPr lang="de-DE" b="0" dirty="0"/>
              <a:t>Recherche Zahlen zu Punkt 2 </a:t>
            </a:r>
          </a:p>
        </p:txBody>
      </p:sp>
      <p:sp>
        <p:nvSpPr>
          <p:cNvPr id="4" name="Foliennummernplatzhalter 3">
            <a:extLst>
              <a:ext uri="{FF2B5EF4-FFF2-40B4-BE49-F238E27FC236}">
                <a16:creationId xmlns:a16="http://schemas.microsoft.com/office/drawing/2014/main" id="{E792394E-148D-BA73-6EFD-5409279EC06A}"/>
              </a:ext>
            </a:extLst>
          </p:cNvPr>
          <p:cNvSpPr>
            <a:spLocks noGrp="1"/>
          </p:cNvSpPr>
          <p:nvPr>
            <p:ph type="sldNum" sz="quarter" idx="5"/>
          </p:nvPr>
        </p:nvSpPr>
        <p:spPr/>
        <p:txBody>
          <a:bodyPr/>
          <a:lstStyle/>
          <a:p>
            <a:fld id="{54D59998-4020-C449-9611-2D9166FB56B7}" type="slidenum">
              <a:rPr lang="de-DE" smtClean="0"/>
              <a:t>33</a:t>
            </a:fld>
            <a:endParaRPr lang="de-DE"/>
          </a:p>
        </p:txBody>
      </p:sp>
    </p:spTree>
    <p:extLst>
      <p:ext uri="{BB962C8B-B14F-4D97-AF65-F5344CB8AC3E}">
        <p14:creationId xmlns:p14="http://schemas.microsoft.com/office/powerpoint/2010/main" val="1905479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u="none" strike="noStrike" dirty="0">
                <a:solidFill>
                  <a:srgbClr val="000000"/>
                </a:solidFill>
                <a:effectLst/>
              </a:rPr>
              <a:t>Echokammern</a:t>
            </a:r>
          </a:p>
          <a:p>
            <a:pPr algn="l"/>
            <a:r>
              <a:rPr lang="de-DE" b="0" i="0" u="none" strike="noStrike" dirty="0">
                <a:solidFill>
                  <a:srgbClr val="000000"/>
                </a:solidFill>
                <a:effectLst/>
              </a:rPr>
              <a:t>Stell dir vor, du bist in einem Raum, in dem nur deine eigenen Meinungen und Interessen zurückgespiegelt werden. Das passiert in sozialen Medien, wenn du fast nur noch Beiträge siehst, die mit deinen eigenen Ansichten übereinstimmen. Man nennt das eine </a:t>
            </a:r>
            <a:r>
              <a:rPr lang="de-DE" b="1" i="0" u="none" strike="noStrike" dirty="0">
                <a:solidFill>
                  <a:srgbClr val="000000"/>
                </a:solidFill>
                <a:effectLst/>
              </a:rPr>
              <a:t>Echokammer</a:t>
            </a:r>
            <a:r>
              <a:rPr lang="de-DE" b="0" i="0" u="none" strike="noStrike" dirty="0">
                <a:solidFill>
                  <a:srgbClr val="000000"/>
                </a:solidFill>
                <a:effectLst/>
              </a:rPr>
              <a:t>, weil es so ist, als würdest du immer wieder dein eigenes Echo hören. Dadurch kann es passieren, dass du denkst, alle anderen sehen die Welt genauso wie du – selbst wenn das gar nicht stimmt. Das macht es schwer, neue Meinungen oder andere Perspektiven kennenzulernen.</a:t>
            </a:r>
          </a:p>
          <a:p>
            <a:pPr algn="l"/>
            <a:endParaRPr lang="de-DE" b="0" i="0" u="none" strike="noStrike" dirty="0">
              <a:solidFill>
                <a:srgbClr val="000000"/>
              </a:solidFill>
              <a:effectLst/>
            </a:endParaRPr>
          </a:p>
          <a:p>
            <a:pPr algn="l"/>
            <a:r>
              <a:rPr lang="de-DE" b="1" i="0" u="none" strike="noStrike" dirty="0">
                <a:solidFill>
                  <a:srgbClr val="000000"/>
                </a:solidFill>
                <a:effectLst/>
              </a:rPr>
              <a:t>Personalisierung</a:t>
            </a:r>
          </a:p>
          <a:p>
            <a:pPr algn="l"/>
            <a:r>
              <a:rPr lang="de-DE" b="0" i="0" u="none" strike="noStrike" dirty="0">
                <a:solidFill>
                  <a:srgbClr val="000000"/>
                </a:solidFill>
                <a:effectLst/>
              </a:rPr>
              <a:t>Soziale Medien nutzen </a:t>
            </a:r>
            <a:r>
              <a:rPr lang="de-DE" b="1" i="0" u="none" strike="noStrike" dirty="0">
                <a:solidFill>
                  <a:srgbClr val="000000"/>
                </a:solidFill>
                <a:effectLst/>
              </a:rPr>
              <a:t>Algorithmen</a:t>
            </a:r>
            <a:r>
              <a:rPr lang="de-DE" b="0" i="0" u="none" strike="noStrike" dirty="0">
                <a:solidFill>
                  <a:srgbClr val="000000"/>
                </a:solidFill>
                <a:effectLst/>
              </a:rPr>
              <a:t>, also eine Art Programm, das entscheidet, was dir angezeigt wird. Diese Algorithmen schauen sich an, was dir gefällt, was du anklickst und wie lange du etwas ansiehst. Dann zeigen sie dir noch mehr Inhalte, die ähnlich sind. Das nennt man </a:t>
            </a:r>
            <a:r>
              <a:rPr lang="de-DE" b="1" i="0" u="none" strike="noStrike" dirty="0">
                <a:solidFill>
                  <a:srgbClr val="000000"/>
                </a:solidFill>
                <a:effectLst/>
              </a:rPr>
              <a:t>Personalisierung</a:t>
            </a:r>
            <a:r>
              <a:rPr lang="de-DE" b="0" i="0" u="none" strike="noStrike" dirty="0">
                <a:solidFill>
                  <a:srgbClr val="000000"/>
                </a:solidFill>
                <a:effectLst/>
              </a:rPr>
              <a:t>. Auf den ersten Blick ist das cool, weil du viele Dinge siehst, die dich interessieren. Aber: Dadurch bekommst du oft nur einen kleinen Teil der Welt mit und andere wichtige Themen oder Meinungen werden dir vielleicht gar nicht gezeigt.</a:t>
            </a:r>
          </a:p>
          <a:p>
            <a:pPr algn="l"/>
            <a:endParaRPr lang="de-DE" b="0" i="0" u="none" strike="noStrike" dirty="0">
              <a:solidFill>
                <a:srgbClr val="000000"/>
              </a:solidFill>
              <a:effectLst/>
            </a:endParaRPr>
          </a:p>
        </p:txBody>
      </p:sp>
      <p:sp>
        <p:nvSpPr>
          <p:cNvPr id="4" name="Foliennummernplatzhalter 3"/>
          <p:cNvSpPr>
            <a:spLocks noGrp="1"/>
          </p:cNvSpPr>
          <p:nvPr>
            <p:ph type="sldNum" sz="quarter" idx="5"/>
          </p:nvPr>
        </p:nvSpPr>
        <p:spPr/>
        <p:txBody>
          <a:bodyPr/>
          <a:lstStyle/>
          <a:p>
            <a:fld id="{2FA14A25-3113-419F-98E7-B12B871AB6B2}" type="slidenum">
              <a:rPr lang="de-DE" smtClean="0"/>
              <a:t>34</a:t>
            </a:fld>
            <a:endParaRPr lang="de-DE"/>
          </a:p>
        </p:txBody>
      </p:sp>
    </p:spTree>
    <p:extLst>
      <p:ext uri="{BB962C8B-B14F-4D97-AF65-F5344CB8AC3E}">
        <p14:creationId xmlns:p14="http://schemas.microsoft.com/office/powerpoint/2010/main" val="1958243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9CBF7-9DD5-0AF5-0ADB-D2D08D0E63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359403-685E-9E4F-2882-F8C86F5B643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1CC2367-AFD2-5362-79B3-E3F2DDD978F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70F9858-9FF2-699C-7619-5FAF74F08506}"/>
              </a:ext>
            </a:extLst>
          </p:cNvPr>
          <p:cNvSpPr>
            <a:spLocks noGrp="1"/>
          </p:cNvSpPr>
          <p:nvPr>
            <p:ph type="sldNum" sz="quarter" idx="5"/>
          </p:nvPr>
        </p:nvSpPr>
        <p:spPr/>
        <p:txBody>
          <a:bodyPr/>
          <a:lstStyle/>
          <a:p>
            <a:fld id="{2FA14A25-3113-419F-98E7-B12B871AB6B2}" type="slidenum">
              <a:rPr lang="de-DE" smtClean="0"/>
              <a:t>35</a:t>
            </a:fld>
            <a:endParaRPr lang="de-DE"/>
          </a:p>
        </p:txBody>
      </p:sp>
    </p:spTree>
    <p:extLst>
      <p:ext uri="{BB962C8B-B14F-4D97-AF65-F5344CB8AC3E}">
        <p14:creationId xmlns:p14="http://schemas.microsoft.com/office/powerpoint/2010/main" val="1023939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8A83F-1BA2-DBE8-A28A-2A18CA3012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926453-3134-B376-4AE8-1BEE160F68C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3B7004-6A02-A307-C8B2-0852D030C3FF}"/>
              </a:ext>
            </a:extLst>
          </p:cNvPr>
          <p:cNvSpPr>
            <a:spLocks noGrp="1"/>
          </p:cNvSpPr>
          <p:nvPr>
            <p:ph type="body" idx="1"/>
          </p:nvPr>
        </p:nvSpPr>
        <p:spPr/>
        <p:txBody>
          <a:bodyPr/>
          <a:lstStyle/>
          <a:p>
            <a:endParaRPr lang="de-DE" dirty="0"/>
          </a:p>
          <a:p>
            <a:endParaRPr lang="de-DE" dirty="0"/>
          </a:p>
        </p:txBody>
      </p:sp>
      <p:sp>
        <p:nvSpPr>
          <p:cNvPr id="4" name="Foliennummernplatzhalter 3">
            <a:extLst>
              <a:ext uri="{FF2B5EF4-FFF2-40B4-BE49-F238E27FC236}">
                <a16:creationId xmlns:a16="http://schemas.microsoft.com/office/drawing/2014/main" id="{1ED6C8F8-0475-7D01-6EFB-6CD07FF81537}"/>
              </a:ext>
            </a:extLst>
          </p:cNvPr>
          <p:cNvSpPr>
            <a:spLocks noGrp="1"/>
          </p:cNvSpPr>
          <p:nvPr>
            <p:ph type="sldNum" sz="quarter" idx="5"/>
          </p:nvPr>
        </p:nvSpPr>
        <p:spPr/>
        <p:txBody>
          <a:bodyPr/>
          <a:lstStyle/>
          <a:p>
            <a:fld id="{2FA14A25-3113-419F-98E7-B12B871AB6B2}" type="slidenum">
              <a:rPr lang="de-DE" smtClean="0"/>
              <a:t>36</a:t>
            </a:fld>
            <a:endParaRPr lang="de-DE"/>
          </a:p>
        </p:txBody>
      </p:sp>
    </p:spTree>
    <p:extLst>
      <p:ext uri="{BB962C8B-B14F-4D97-AF65-F5344CB8AC3E}">
        <p14:creationId xmlns:p14="http://schemas.microsoft.com/office/powerpoint/2010/main" val="2052837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A744-8571-110E-ECD5-E64C621908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706719-CF54-C228-6C4C-6362D4281F6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E1827B-5994-C2AC-9726-0C9D3ED9A2D4}"/>
              </a:ext>
            </a:extLst>
          </p:cNvPr>
          <p:cNvSpPr>
            <a:spLocks noGrp="1"/>
          </p:cNvSpPr>
          <p:nvPr>
            <p:ph type="body" idx="1"/>
          </p:nvPr>
        </p:nvSpPr>
        <p:spPr/>
        <p:txBody>
          <a:bodyPr/>
          <a:lstStyle/>
          <a:p>
            <a:endParaRPr lang="de-DE" dirty="0"/>
          </a:p>
          <a:p>
            <a:endParaRPr lang="de-DE" dirty="0"/>
          </a:p>
        </p:txBody>
      </p:sp>
      <p:sp>
        <p:nvSpPr>
          <p:cNvPr id="4" name="Foliennummernplatzhalter 3">
            <a:extLst>
              <a:ext uri="{FF2B5EF4-FFF2-40B4-BE49-F238E27FC236}">
                <a16:creationId xmlns:a16="http://schemas.microsoft.com/office/drawing/2014/main" id="{60A30858-6761-C97C-B59F-5AF5DAB7A200}"/>
              </a:ext>
            </a:extLst>
          </p:cNvPr>
          <p:cNvSpPr>
            <a:spLocks noGrp="1"/>
          </p:cNvSpPr>
          <p:nvPr>
            <p:ph type="sldNum" sz="quarter" idx="5"/>
          </p:nvPr>
        </p:nvSpPr>
        <p:spPr/>
        <p:txBody>
          <a:bodyPr/>
          <a:lstStyle/>
          <a:p>
            <a:fld id="{2FA14A25-3113-419F-98E7-B12B871AB6B2}" type="slidenum">
              <a:rPr lang="de-DE" smtClean="0"/>
              <a:t>37</a:t>
            </a:fld>
            <a:endParaRPr lang="de-DE"/>
          </a:p>
        </p:txBody>
      </p:sp>
    </p:spTree>
    <p:extLst>
      <p:ext uri="{BB962C8B-B14F-4D97-AF65-F5344CB8AC3E}">
        <p14:creationId xmlns:p14="http://schemas.microsoft.com/office/powerpoint/2010/main" val="3182488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D694D-0747-3C29-963A-6AD0EEAD2A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5C3AB1-47F0-7801-A3FE-8C130DF1ED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5A24A07-4D16-6700-3F29-6B52C57476EA}"/>
              </a:ext>
            </a:extLst>
          </p:cNvPr>
          <p:cNvSpPr>
            <a:spLocks noGrp="1"/>
          </p:cNvSpPr>
          <p:nvPr>
            <p:ph type="body" idx="1"/>
          </p:nvPr>
        </p:nvSpPr>
        <p:spPr/>
        <p:txBody>
          <a:bodyPr/>
          <a:lstStyle/>
          <a:p>
            <a:endParaRPr lang="de-DE" dirty="0"/>
          </a:p>
          <a:p>
            <a:endParaRPr lang="de-DE" dirty="0"/>
          </a:p>
        </p:txBody>
      </p:sp>
      <p:sp>
        <p:nvSpPr>
          <p:cNvPr id="4" name="Foliennummernplatzhalter 3">
            <a:extLst>
              <a:ext uri="{FF2B5EF4-FFF2-40B4-BE49-F238E27FC236}">
                <a16:creationId xmlns:a16="http://schemas.microsoft.com/office/drawing/2014/main" id="{01BDCA6D-69CE-45DA-4726-D1E4BF5B2061}"/>
              </a:ext>
            </a:extLst>
          </p:cNvPr>
          <p:cNvSpPr>
            <a:spLocks noGrp="1"/>
          </p:cNvSpPr>
          <p:nvPr>
            <p:ph type="sldNum" sz="quarter" idx="5"/>
          </p:nvPr>
        </p:nvSpPr>
        <p:spPr/>
        <p:txBody>
          <a:bodyPr/>
          <a:lstStyle/>
          <a:p>
            <a:fld id="{2FA14A25-3113-419F-98E7-B12B871AB6B2}" type="slidenum">
              <a:rPr lang="de-DE" smtClean="0"/>
              <a:t>38</a:t>
            </a:fld>
            <a:endParaRPr lang="de-DE"/>
          </a:p>
        </p:txBody>
      </p:sp>
    </p:spTree>
    <p:extLst>
      <p:ext uri="{BB962C8B-B14F-4D97-AF65-F5344CB8AC3E}">
        <p14:creationId xmlns:p14="http://schemas.microsoft.com/office/powerpoint/2010/main" val="2626395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6255-017D-B5A9-DEC4-AB229FB61A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8C944D-1668-3FCF-5789-AFB84F3865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AC6449-F557-FC15-40C7-903018446AC2}"/>
              </a:ext>
            </a:extLst>
          </p:cNvPr>
          <p:cNvSpPr>
            <a:spLocks noGrp="1"/>
          </p:cNvSpPr>
          <p:nvPr>
            <p:ph type="body" idx="1"/>
          </p:nvPr>
        </p:nvSpPr>
        <p:spPr/>
        <p:txBody>
          <a:bodyPr/>
          <a:lstStyle/>
          <a:p>
            <a:endParaRPr lang="de-DE" dirty="0"/>
          </a:p>
          <a:p>
            <a:endParaRPr lang="de-DE" dirty="0"/>
          </a:p>
        </p:txBody>
      </p:sp>
      <p:sp>
        <p:nvSpPr>
          <p:cNvPr id="4" name="Foliennummernplatzhalter 3">
            <a:extLst>
              <a:ext uri="{FF2B5EF4-FFF2-40B4-BE49-F238E27FC236}">
                <a16:creationId xmlns:a16="http://schemas.microsoft.com/office/drawing/2014/main" id="{12381F58-30F8-B600-A987-FB5E2D1E5956}"/>
              </a:ext>
            </a:extLst>
          </p:cNvPr>
          <p:cNvSpPr>
            <a:spLocks noGrp="1"/>
          </p:cNvSpPr>
          <p:nvPr>
            <p:ph type="sldNum" sz="quarter" idx="5"/>
          </p:nvPr>
        </p:nvSpPr>
        <p:spPr/>
        <p:txBody>
          <a:bodyPr/>
          <a:lstStyle/>
          <a:p>
            <a:fld id="{2FA14A25-3113-419F-98E7-B12B871AB6B2}" type="slidenum">
              <a:rPr lang="de-DE" smtClean="0"/>
              <a:t>40</a:t>
            </a:fld>
            <a:endParaRPr lang="de-DE"/>
          </a:p>
        </p:txBody>
      </p:sp>
    </p:spTree>
    <p:extLst>
      <p:ext uri="{BB962C8B-B14F-4D97-AF65-F5344CB8AC3E}">
        <p14:creationId xmlns:p14="http://schemas.microsoft.com/office/powerpoint/2010/main" val="653161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19621-57DA-171F-B3ED-AB6F5C888E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2EFD67-832A-B8D9-031C-81330F64389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6D72C7-FF4E-3934-D085-0F4E0FDEABE5}"/>
              </a:ext>
            </a:extLst>
          </p:cNvPr>
          <p:cNvSpPr>
            <a:spLocks noGrp="1"/>
          </p:cNvSpPr>
          <p:nvPr>
            <p:ph type="body" idx="1"/>
          </p:nvPr>
        </p:nvSpPr>
        <p:spPr/>
        <p:txBody>
          <a:bodyPr/>
          <a:lstStyle/>
          <a:p>
            <a:endParaRPr lang="de-DE" dirty="0"/>
          </a:p>
          <a:p>
            <a:endParaRPr lang="de-DE" dirty="0"/>
          </a:p>
        </p:txBody>
      </p:sp>
      <p:sp>
        <p:nvSpPr>
          <p:cNvPr id="4" name="Foliennummernplatzhalter 3">
            <a:extLst>
              <a:ext uri="{FF2B5EF4-FFF2-40B4-BE49-F238E27FC236}">
                <a16:creationId xmlns:a16="http://schemas.microsoft.com/office/drawing/2014/main" id="{E2BD220B-6C60-0B4E-6E0C-68DA4300D4E7}"/>
              </a:ext>
            </a:extLst>
          </p:cNvPr>
          <p:cNvSpPr>
            <a:spLocks noGrp="1"/>
          </p:cNvSpPr>
          <p:nvPr>
            <p:ph type="sldNum" sz="quarter" idx="5"/>
          </p:nvPr>
        </p:nvSpPr>
        <p:spPr/>
        <p:txBody>
          <a:bodyPr/>
          <a:lstStyle/>
          <a:p>
            <a:fld id="{2FA14A25-3113-419F-98E7-B12B871AB6B2}" type="slidenum">
              <a:rPr lang="de-DE" smtClean="0"/>
              <a:t>41</a:t>
            </a:fld>
            <a:endParaRPr lang="de-DE"/>
          </a:p>
        </p:txBody>
      </p:sp>
    </p:spTree>
    <p:extLst>
      <p:ext uri="{BB962C8B-B14F-4D97-AF65-F5344CB8AC3E}">
        <p14:creationId xmlns:p14="http://schemas.microsoft.com/office/powerpoint/2010/main" val="2123365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u="none" strike="noStrike" dirty="0">
                <a:solidFill>
                  <a:srgbClr val="000000"/>
                </a:solidFill>
                <a:effectLst/>
              </a:rPr>
              <a:t>Die Personalisierung in sozialen Medien hat sowohl Vorteile als auch Nachteile für die Meinungsvielfalt und den gesellschaftlichen Zusammenhalt:</a:t>
            </a:r>
          </a:p>
          <a:p>
            <a:pPr algn="l">
              <a:buFont typeface="Arial" panose="020B0604020202020204" pitchFamily="34" charset="0"/>
              <a:buChar char="•"/>
            </a:pPr>
            <a:r>
              <a:rPr lang="de-DE" b="1" i="0" u="none" strike="noStrike" dirty="0">
                <a:solidFill>
                  <a:srgbClr val="000000"/>
                </a:solidFill>
                <a:effectLst/>
              </a:rPr>
              <a:t>Förderung der Meinungsvielfalt:</a:t>
            </a:r>
            <a:br>
              <a:rPr lang="de-DE" b="0" i="0" u="none" strike="noStrike" dirty="0">
                <a:solidFill>
                  <a:srgbClr val="000000"/>
                </a:solidFill>
                <a:effectLst/>
              </a:rPr>
            </a:br>
            <a:r>
              <a:rPr lang="de-DE" b="0" i="0" u="none" strike="noStrike" dirty="0">
                <a:solidFill>
                  <a:srgbClr val="000000"/>
                </a:solidFill>
                <a:effectLst/>
              </a:rPr>
              <a:t>Durch personalisierte Inhalte können Nutzer*innen schneller auf Themen stoßen, die sie interessieren oder neue Perspektiven eröffnen. Algorithmen helfen, relevante Inhalte aus einer Vielzahl von Informationen hervorzuheben.</a:t>
            </a:r>
          </a:p>
          <a:p>
            <a:pPr algn="l">
              <a:buFont typeface="Arial" panose="020B0604020202020204" pitchFamily="34" charset="0"/>
              <a:buChar char="•"/>
            </a:pPr>
            <a:r>
              <a:rPr lang="de-DE" b="1" i="0" u="none" strike="noStrike" dirty="0">
                <a:solidFill>
                  <a:srgbClr val="000000"/>
                </a:solidFill>
                <a:effectLst/>
              </a:rPr>
              <a:t>Gefährdung der Meinungsvielfalt:</a:t>
            </a:r>
            <a:br>
              <a:rPr lang="de-DE" b="0" i="0" u="none" strike="noStrike" dirty="0">
                <a:solidFill>
                  <a:srgbClr val="000000"/>
                </a:solidFill>
                <a:effectLst/>
              </a:rPr>
            </a:br>
            <a:r>
              <a:rPr lang="de-DE" b="0" i="0" u="none" strike="noStrike" dirty="0">
                <a:solidFill>
                  <a:srgbClr val="000000"/>
                </a:solidFill>
                <a:effectLst/>
              </a:rPr>
              <a:t>Filterblasen und der </a:t>
            </a:r>
            <a:r>
              <a:rPr lang="de-DE" b="0" i="0" u="none" strike="noStrike" dirty="0" err="1">
                <a:solidFill>
                  <a:srgbClr val="000000"/>
                </a:solidFill>
                <a:effectLst/>
              </a:rPr>
              <a:t>Confirmation</a:t>
            </a:r>
            <a:r>
              <a:rPr lang="de-DE" b="0" i="0" u="none" strike="noStrike" dirty="0">
                <a:solidFill>
                  <a:srgbClr val="000000"/>
                </a:solidFill>
                <a:effectLst/>
              </a:rPr>
              <a:t> Bias verstärken bestehende Ansichten, wodurch der Zugang zu unterschiedlichen Meinungen eingeschränkt wird. Dies kann zu einer einseitigen Informationswahrnehmung führen.</a:t>
            </a:r>
          </a:p>
          <a:p>
            <a:pPr algn="l">
              <a:buFont typeface="Arial" panose="020B0604020202020204" pitchFamily="34" charset="0"/>
              <a:buChar char="•"/>
            </a:pPr>
            <a:r>
              <a:rPr lang="de-DE" b="1" i="0" u="none" strike="noStrike" dirty="0">
                <a:solidFill>
                  <a:srgbClr val="000000"/>
                </a:solidFill>
                <a:effectLst/>
              </a:rPr>
              <a:t>Gesellschaftlicher Zusammenhalt:</a:t>
            </a:r>
            <a:br>
              <a:rPr lang="de-DE" b="0" i="0" u="none" strike="noStrike" dirty="0">
                <a:solidFill>
                  <a:srgbClr val="000000"/>
                </a:solidFill>
                <a:effectLst/>
              </a:rPr>
            </a:br>
            <a:r>
              <a:rPr lang="de-DE" b="0" i="0" u="none" strike="noStrike" dirty="0">
                <a:solidFill>
                  <a:srgbClr val="000000"/>
                </a:solidFill>
                <a:effectLst/>
              </a:rPr>
              <a:t>Personalisierung kann Gemeinschaftsgefühl stärken, indem sie Menschen mit ähnlichen Interessen verbindet. Gleichzeitig fördert sie jedoch auch die Polarisierung, da Nutzer*innen vor allem Inhalte sehen, die ihre Überzeugungen bestätigen.</a:t>
            </a:r>
          </a:p>
          <a:p>
            <a:pPr algn="l">
              <a:buFont typeface="Arial" panose="020B0604020202020204" pitchFamily="34" charset="0"/>
              <a:buChar char="•"/>
            </a:pPr>
            <a:r>
              <a:rPr lang="de-DE" b="1" i="0" u="none" strike="noStrike" dirty="0">
                <a:solidFill>
                  <a:srgbClr val="000000"/>
                </a:solidFill>
                <a:effectLst/>
              </a:rPr>
              <a:t>Schlussfolgerung:</a:t>
            </a:r>
            <a:br>
              <a:rPr lang="de-DE" b="0" i="0" u="none" strike="noStrike" dirty="0">
                <a:solidFill>
                  <a:srgbClr val="000000"/>
                </a:solidFill>
                <a:effectLst/>
              </a:rPr>
            </a:br>
            <a:r>
              <a:rPr lang="de-DE" b="0" i="0" u="none" strike="noStrike" dirty="0">
                <a:solidFill>
                  <a:srgbClr val="000000"/>
                </a:solidFill>
                <a:effectLst/>
              </a:rPr>
              <a:t>Die Auswirkungen der Personalisierung hängen davon ab, wie Nutzer*innen mit den Plattformen umgehen und ob sie bewusst nach vielfältigen Informationen suchen. Ein verantwortungsvoller Umgang ist entscheidend, um negative Effekte zu minimieren.</a:t>
            </a: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42</a:t>
            </a:fld>
            <a:endParaRPr lang="de-DE"/>
          </a:p>
        </p:txBody>
      </p:sp>
    </p:spTree>
    <p:extLst>
      <p:ext uri="{BB962C8B-B14F-4D97-AF65-F5344CB8AC3E}">
        <p14:creationId xmlns:p14="http://schemas.microsoft.com/office/powerpoint/2010/main" val="241647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541E9CB7-253A-8640-8681-74B6F60605FB}" type="slidenum">
              <a:rPr lang="de-DE" smtClean="0"/>
              <a:t>4</a:t>
            </a:fld>
            <a:endParaRPr lang="de-DE"/>
          </a:p>
        </p:txBody>
      </p:sp>
    </p:spTree>
    <p:extLst>
      <p:ext uri="{BB962C8B-B14F-4D97-AF65-F5344CB8AC3E}">
        <p14:creationId xmlns:p14="http://schemas.microsoft.com/office/powerpoint/2010/main" val="524539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6150D-7610-1237-98D0-29706EED30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6BBF16-B212-B3C2-9042-0FECFACA0B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BD58D3-FE1C-BB9A-56C0-211A872E84FA}"/>
              </a:ext>
            </a:extLst>
          </p:cNvPr>
          <p:cNvSpPr>
            <a:spLocks noGrp="1"/>
          </p:cNvSpPr>
          <p:nvPr>
            <p:ph type="body" idx="1"/>
          </p:nvPr>
        </p:nvSpPr>
        <p:spPr/>
        <p:txBody>
          <a:bodyPr/>
          <a:lstStyle/>
          <a:p>
            <a:endParaRPr lang="de-DE" dirty="0"/>
          </a:p>
          <a:p>
            <a:endParaRPr lang="de-DE" dirty="0"/>
          </a:p>
        </p:txBody>
      </p:sp>
      <p:sp>
        <p:nvSpPr>
          <p:cNvPr id="4" name="Foliennummernplatzhalter 3">
            <a:extLst>
              <a:ext uri="{FF2B5EF4-FFF2-40B4-BE49-F238E27FC236}">
                <a16:creationId xmlns:a16="http://schemas.microsoft.com/office/drawing/2014/main" id="{6059F961-F2EE-8858-1C98-2E7B24933FA7}"/>
              </a:ext>
            </a:extLst>
          </p:cNvPr>
          <p:cNvSpPr>
            <a:spLocks noGrp="1"/>
          </p:cNvSpPr>
          <p:nvPr>
            <p:ph type="sldNum" sz="quarter" idx="5"/>
          </p:nvPr>
        </p:nvSpPr>
        <p:spPr/>
        <p:txBody>
          <a:bodyPr/>
          <a:lstStyle/>
          <a:p>
            <a:fld id="{2FA14A25-3113-419F-98E7-B12B871AB6B2}" type="slidenum">
              <a:rPr lang="de-DE" smtClean="0"/>
              <a:t>44</a:t>
            </a:fld>
            <a:endParaRPr lang="de-DE"/>
          </a:p>
        </p:txBody>
      </p:sp>
    </p:spTree>
    <p:extLst>
      <p:ext uri="{BB962C8B-B14F-4D97-AF65-F5344CB8AC3E}">
        <p14:creationId xmlns:p14="http://schemas.microsoft.com/office/powerpoint/2010/main" val="2364941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45</a:t>
            </a:fld>
            <a:endParaRPr lang="de-DE"/>
          </a:p>
        </p:txBody>
      </p:sp>
    </p:spTree>
    <p:extLst>
      <p:ext uri="{BB962C8B-B14F-4D97-AF65-F5344CB8AC3E}">
        <p14:creationId xmlns:p14="http://schemas.microsoft.com/office/powerpoint/2010/main" val="3949907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Kritisches Denken fördern:</a:t>
            </a:r>
            <a:r>
              <a:rPr lang="de-DE" dirty="0"/>
              <a:t> Reflexion über die Auswirkungen sozialer Medien auf Individuum und Gesellschaft.</a:t>
            </a:r>
          </a:p>
          <a:p>
            <a:r>
              <a:rPr lang="de-DE" b="1" dirty="0"/>
              <a:t>Medienkompetenz stärken:</a:t>
            </a:r>
            <a:r>
              <a:rPr lang="de-DE" dirty="0"/>
              <a:t> Bewusster und reflektierter Umgang mit sozialen Medien.</a:t>
            </a:r>
          </a:p>
          <a:p>
            <a:r>
              <a:rPr lang="de-DE" b="1" dirty="0"/>
              <a:t>Kreativität und Kommunikation:</a:t>
            </a:r>
            <a:r>
              <a:rPr lang="de-DE" dirty="0"/>
              <a:t> Inhalte strukturiert und ansprechend auf einem Poster visualisieren.</a:t>
            </a:r>
          </a:p>
          <a:p>
            <a:r>
              <a:rPr lang="de-DE" b="1" dirty="0"/>
              <a:t>Präsentationsfähigkeit entwickeln:</a:t>
            </a:r>
            <a:r>
              <a:rPr lang="de-DE" dirty="0"/>
              <a:t> Ideen überzeugend präsentieren und diskutieren.</a:t>
            </a:r>
          </a:p>
          <a:p>
            <a:r>
              <a:rPr lang="de-DE" b="1" dirty="0"/>
              <a:t>Gesellschaftliches Bewusstsein schärfen:</a:t>
            </a:r>
            <a:r>
              <a:rPr lang="de-DE" dirty="0"/>
              <a:t> Sensibilisierung für die Rolle sozialer Medien in gesellschaftlichen Prozessen.</a:t>
            </a:r>
          </a:p>
        </p:txBody>
      </p:sp>
      <p:sp>
        <p:nvSpPr>
          <p:cNvPr id="4" name="Foliennummernplatzhalter 3"/>
          <p:cNvSpPr>
            <a:spLocks noGrp="1"/>
          </p:cNvSpPr>
          <p:nvPr>
            <p:ph type="sldNum" sz="quarter" idx="10"/>
          </p:nvPr>
        </p:nvSpPr>
        <p:spPr/>
        <p:txBody>
          <a:bodyPr/>
          <a:lstStyle/>
          <a:p>
            <a:fld id="{541E9CB7-253A-8640-8681-74B6F60605FB}" type="slidenum">
              <a:rPr lang="de-DE" smtClean="0"/>
              <a:t>46</a:t>
            </a:fld>
            <a:endParaRPr lang="de-DE"/>
          </a:p>
        </p:txBody>
      </p:sp>
    </p:spTree>
    <p:extLst>
      <p:ext uri="{BB962C8B-B14F-4D97-AF65-F5344CB8AC3E}">
        <p14:creationId xmlns:p14="http://schemas.microsoft.com/office/powerpoint/2010/main" val="2098646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CF1F5-6E2A-6C2D-40E7-CFD84497AF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6878F0-9284-026D-8F93-6BF56D1A3A1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AE1681-3880-99AA-5678-E28499720DD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B4184C5-F2D5-654D-F158-2195F86C7857}"/>
              </a:ext>
            </a:extLst>
          </p:cNvPr>
          <p:cNvSpPr>
            <a:spLocks noGrp="1"/>
          </p:cNvSpPr>
          <p:nvPr>
            <p:ph type="sldNum" sz="quarter" idx="10"/>
          </p:nvPr>
        </p:nvSpPr>
        <p:spPr/>
        <p:txBody>
          <a:bodyPr/>
          <a:lstStyle/>
          <a:p>
            <a:fld id="{541E9CB7-253A-8640-8681-74B6F60605FB}" type="slidenum">
              <a:rPr lang="de-DE" smtClean="0"/>
              <a:t>47</a:t>
            </a:fld>
            <a:endParaRPr lang="de-DE"/>
          </a:p>
        </p:txBody>
      </p:sp>
    </p:spTree>
    <p:extLst>
      <p:ext uri="{BB962C8B-B14F-4D97-AF65-F5344CB8AC3E}">
        <p14:creationId xmlns:p14="http://schemas.microsoft.com/office/powerpoint/2010/main" val="1876416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AB15B-CC2A-CA0C-C33F-6C4773AD0C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233A03-BEB8-E731-96E3-FBB3B18804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09E1AB-BCF1-2AD8-C3B1-A5D7CC5A97A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5F407E5-72F9-DDB2-16A4-9721313A304B}"/>
              </a:ext>
            </a:extLst>
          </p:cNvPr>
          <p:cNvSpPr>
            <a:spLocks noGrp="1"/>
          </p:cNvSpPr>
          <p:nvPr>
            <p:ph type="sldNum" sz="quarter" idx="10"/>
          </p:nvPr>
        </p:nvSpPr>
        <p:spPr/>
        <p:txBody>
          <a:bodyPr/>
          <a:lstStyle/>
          <a:p>
            <a:fld id="{541E9CB7-253A-8640-8681-74B6F60605FB}" type="slidenum">
              <a:rPr lang="de-DE" smtClean="0"/>
              <a:t>48</a:t>
            </a:fld>
            <a:endParaRPr lang="de-DE"/>
          </a:p>
        </p:txBody>
      </p:sp>
    </p:spTree>
    <p:extLst>
      <p:ext uri="{BB962C8B-B14F-4D97-AF65-F5344CB8AC3E}">
        <p14:creationId xmlns:p14="http://schemas.microsoft.com/office/powerpoint/2010/main" val="2774824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A0D14-64FF-E766-1A43-F3CB47811C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DFCB29D-CF0E-F01B-874E-C146E58E33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561D263-EF5B-5341-3AF2-CBFBBD18EA5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55DFFD0-96FD-CE60-2C3A-9825D57BD56F}"/>
              </a:ext>
            </a:extLst>
          </p:cNvPr>
          <p:cNvSpPr>
            <a:spLocks noGrp="1"/>
          </p:cNvSpPr>
          <p:nvPr>
            <p:ph type="sldNum" sz="quarter" idx="10"/>
          </p:nvPr>
        </p:nvSpPr>
        <p:spPr/>
        <p:txBody>
          <a:bodyPr/>
          <a:lstStyle/>
          <a:p>
            <a:fld id="{541E9CB7-253A-8640-8681-74B6F60605FB}" type="slidenum">
              <a:rPr lang="de-DE" smtClean="0"/>
              <a:t>49</a:t>
            </a:fld>
            <a:endParaRPr lang="de-DE"/>
          </a:p>
        </p:txBody>
      </p:sp>
    </p:spTree>
    <p:extLst>
      <p:ext uri="{BB962C8B-B14F-4D97-AF65-F5344CB8AC3E}">
        <p14:creationId xmlns:p14="http://schemas.microsoft.com/office/powerpoint/2010/main" val="2091048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 typeface="Arial" panose="020B0604020202020204" pitchFamily="34" charset="0"/>
              <a:buNone/>
            </a:pPr>
            <a:r>
              <a:rPr lang="de-DE" b="0" i="0" u="none" strike="noStrike" dirty="0">
                <a:solidFill>
                  <a:srgbClr val="000000"/>
                </a:solidFill>
                <a:effectLst/>
                <a:latin typeface="-webkit-standard"/>
              </a:rPr>
              <a:t>Beispielthemen:</a:t>
            </a:r>
          </a:p>
          <a:p>
            <a:pPr algn="l">
              <a:buFont typeface="Arial" panose="020B0604020202020204" pitchFamily="34" charset="0"/>
              <a:buChar char="•"/>
            </a:pPr>
            <a:r>
              <a:rPr lang="de-DE" b="0" i="0" u="none" strike="noStrike" dirty="0">
                <a:solidFill>
                  <a:srgbClr val="000000"/>
                </a:solidFill>
                <a:effectLst/>
              </a:rPr>
              <a:t>"Die Rolle von Algorithmen in meinem Feed."</a:t>
            </a:r>
          </a:p>
          <a:p>
            <a:pPr algn="l">
              <a:buFont typeface="Arial" panose="020B0604020202020204" pitchFamily="34" charset="0"/>
              <a:buChar char="•"/>
            </a:pPr>
            <a:r>
              <a:rPr lang="de-DE" b="0" i="0" u="none" strike="noStrike" dirty="0">
                <a:solidFill>
                  <a:srgbClr val="000000"/>
                </a:solidFill>
                <a:effectLst/>
              </a:rPr>
              <a:t>"Der Einfluss sozialer Medien auf Selbstwertgefühl und Körperbild."</a:t>
            </a:r>
          </a:p>
          <a:p>
            <a:pPr algn="l">
              <a:buFont typeface="Arial" panose="020B0604020202020204" pitchFamily="34" charset="0"/>
              <a:buChar char="•"/>
            </a:pPr>
            <a:r>
              <a:rPr lang="de-DE" b="0" i="0" u="none" strike="noStrike" dirty="0">
                <a:solidFill>
                  <a:srgbClr val="000000"/>
                </a:solidFill>
                <a:effectLst/>
              </a:rPr>
              <a:t>"Wie fördern soziale Medien gesellschaftliche Polarisierung?"</a:t>
            </a:r>
          </a:p>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50</a:t>
            </a:fld>
            <a:endParaRPr lang="de-DE"/>
          </a:p>
        </p:txBody>
      </p:sp>
    </p:spTree>
    <p:extLst>
      <p:ext uri="{BB962C8B-B14F-4D97-AF65-F5344CB8AC3E}">
        <p14:creationId xmlns:p14="http://schemas.microsoft.com/office/powerpoint/2010/main" val="2938359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E483-55D0-78F4-3E51-AB55ED0080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6B5062-0D73-48C1-6EE2-1A71DC5686F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0DE33A-7B40-DB1D-6212-5684250726F2}"/>
              </a:ext>
            </a:extLst>
          </p:cNvPr>
          <p:cNvSpPr>
            <a:spLocks noGrp="1"/>
          </p:cNvSpPr>
          <p:nvPr>
            <p:ph type="body" idx="1"/>
          </p:nvPr>
        </p:nvSpPr>
        <p:spPr/>
        <p:txBody>
          <a:bodyPr/>
          <a:lstStyle/>
          <a:p>
            <a:pPr algn="l">
              <a:buFont typeface="Arial" panose="020B0604020202020204" pitchFamily="34" charset="0"/>
              <a:buNone/>
            </a:pPr>
            <a:r>
              <a:rPr lang="de-DE" b="0" i="0" u="none" strike="noStrike" dirty="0">
                <a:solidFill>
                  <a:srgbClr val="000000"/>
                </a:solidFill>
                <a:effectLst/>
                <a:latin typeface="-webkit-standard"/>
              </a:rPr>
              <a:t>Beispielthemen:</a:t>
            </a:r>
          </a:p>
          <a:p>
            <a:pPr algn="l">
              <a:buFont typeface="Arial" panose="020B0604020202020204" pitchFamily="34" charset="0"/>
              <a:buChar char="•"/>
            </a:pPr>
            <a:r>
              <a:rPr lang="de-DE" b="0" i="0" u="none" strike="noStrike" dirty="0">
                <a:solidFill>
                  <a:srgbClr val="000000"/>
                </a:solidFill>
                <a:effectLst/>
              </a:rPr>
              <a:t>"Die Rolle von Algorithmen in meinem Feed."</a:t>
            </a:r>
          </a:p>
          <a:p>
            <a:pPr algn="l">
              <a:buFont typeface="Arial" panose="020B0604020202020204" pitchFamily="34" charset="0"/>
              <a:buChar char="•"/>
            </a:pPr>
            <a:r>
              <a:rPr lang="de-DE" b="0" i="0" u="none" strike="noStrike" dirty="0">
                <a:solidFill>
                  <a:srgbClr val="000000"/>
                </a:solidFill>
                <a:effectLst/>
              </a:rPr>
              <a:t>"Der Einfluss sozialer Medien auf Selbstwertgefühl und Körperbild."</a:t>
            </a:r>
          </a:p>
          <a:p>
            <a:pPr algn="l">
              <a:buFont typeface="Arial" panose="020B0604020202020204" pitchFamily="34" charset="0"/>
              <a:buChar char="•"/>
            </a:pPr>
            <a:r>
              <a:rPr lang="de-DE" b="0" i="0" u="none" strike="noStrike" dirty="0">
                <a:solidFill>
                  <a:srgbClr val="000000"/>
                </a:solidFill>
                <a:effectLst/>
              </a:rPr>
              <a:t>"Wie fördern soziale Medien gesellschaftliche Polarisierung?"</a:t>
            </a:r>
          </a:p>
          <a:p>
            <a:endParaRPr lang="de-DE" dirty="0"/>
          </a:p>
        </p:txBody>
      </p:sp>
      <p:sp>
        <p:nvSpPr>
          <p:cNvPr id="4" name="Foliennummernplatzhalter 3">
            <a:extLst>
              <a:ext uri="{FF2B5EF4-FFF2-40B4-BE49-F238E27FC236}">
                <a16:creationId xmlns:a16="http://schemas.microsoft.com/office/drawing/2014/main" id="{DBD1A156-72BF-B35C-8D64-9CB16813C1E1}"/>
              </a:ext>
            </a:extLst>
          </p:cNvPr>
          <p:cNvSpPr>
            <a:spLocks noGrp="1"/>
          </p:cNvSpPr>
          <p:nvPr>
            <p:ph type="sldNum" sz="quarter" idx="10"/>
          </p:nvPr>
        </p:nvSpPr>
        <p:spPr/>
        <p:txBody>
          <a:bodyPr/>
          <a:lstStyle/>
          <a:p>
            <a:fld id="{541E9CB7-253A-8640-8681-74B6F60605FB}" type="slidenum">
              <a:rPr lang="de-DE" smtClean="0"/>
              <a:t>51</a:t>
            </a:fld>
            <a:endParaRPr lang="de-DE"/>
          </a:p>
        </p:txBody>
      </p:sp>
    </p:spTree>
    <p:extLst>
      <p:ext uri="{BB962C8B-B14F-4D97-AF65-F5344CB8AC3E}">
        <p14:creationId xmlns:p14="http://schemas.microsoft.com/office/powerpoint/2010/main" val="1090875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794F3-896E-EC22-2A9E-1FA4E982D14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A3A54F-BB70-4B52-99A9-9050098776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1C0A00A-CE12-0E91-3413-BF81688B3A8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F761CE8-94BA-9ACB-C09D-230BF78C6DF1}"/>
              </a:ext>
            </a:extLst>
          </p:cNvPr>
          <p:cNvSpPr>
            <a:spLocks noGrp="1"/>
          </p:cNvSpPr>
          <p:nvPr>
            <p:ph type="sldNum" sz="quarter" idx="10"/>
          </p:nvPr>
        </p:nvSpPr>
        <p:spPr/>
        <p:txBody>
          <a:bodyPr/>
          <a:lstStyle/>
          <a:p>
            <a:fld id="{541E9CB7-253A-8640-8681-74B6F60605FB}" type="slidenum">
              <a:rPr lang="de-DE" smtClean="0"/>
              <a:t>52</a:t>
            </a:fld>
            <a:endParaRPr lang="de-DE"/>
          </a:p>
        </p:txBody>
      </p:sp>
    </p:spTree>
    <p:extLst>
      <p:ext uri="{BB962C8B-B14F-4D97-AF65-F5344CB8AC3E}">
        <p14:creationId xmlns:p14="http://schemas.microsoft.com/office/powerpoint/2010/main" val="3842380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F6392-CBDD-AB95-E84C-21528014E42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64DE3A-5A0F-2B0D-C2FE-A0C644FD80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B2C3DF1-F89E-BFE3-B8EB-F680297D0A2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6081A69-56CA-7461-5699-17B7DE7D7123}"/>
              </a:ext>
            </a:extLst>
          </p:cNvPr>
          <p:cNvSpPr>
            <a:spLocks noGrp="1"/>
          </p:cNvSpPr>
          <p:nvPr>
            <p:ph type="sldNum" sz="quarter" idx="10"/>
          </p:nvPr>
        </p:nvSpPr>
        <p:spPr/>
        <p:txBody>
          <a:bodyPr/>
          <a:lstStyle/>
          <a:p>
            <a:fld id="{541E9CB7-253A-8640-8681-74B6F60605FB}" type="slidenum">
              <a:rPr lang="de-DE" smtClean="0"/>
              <a:t>53</a:t>
            </a:fld>
            <a:endParaRPr lang="de-DE"/>
          </a:p>
        </p:txBody>
      </p:sp>
    </p:spTree>
    <p:extLst>
      <p:ext uri="{BB962C8B-B14F-4D97-AF65-F5344CB8AC3E}">
        <p14:creationId xmlns:p14="http://schemas.microsoft.com/office/powerpoint/2010/main" val="273308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Umfasst im Zeitraum</a:t>
            </a:r>
            <a:r>
              <a:rPr lang="de-DE" baseline="0" dirty="0"/>
              <a:t> von 2021-2027 alle EU-Programme für allgemeine und berufliche Bildung, Jugend und Sport </a:t>
            </a:r>
          </a:p>
          <a:p>
            <a:r>
              <a:rPr lang="de-DE" baseline="0" dirty="0"/>
              <a:t>Im </a:t>
            </a:r>
            <a:r>
              <a:rPr lang="de-DE" dirty="0"/>
              <a:t>Zentrum des Programms: Förderung der Mobilität zu Lernzwecken.</a:t>
            </a:r>
          </a:p>
          <a:p>
            <a:endParaRPr lang="de-DE" dirty="0"/>
          </a:p>
          <a:p>
            <a:r>
              <a:rPr lang="de-DE" dirty="0"/>
              <a:t>Möglichkeiten in der beruflichen</a:t>
            </a:r>
            <a:r>
              <a:rPr lang="de-DE" baseline="0" dirty="0"/>
              <a:t> Aus- und Weiterbildung: Erasmus+ unterstützt Praktika für Lernende in der beruflichen Aus- und Weiterbildung in den Programmländern (alle EU-MS und Island, Liechtenstein, Norwegen, Türkei, Serbien und die ehem. Jugoslawische Republik Mazedonien) </a:t>
            </a:r>
          </a:p>
          <a:p>
            <a:r>
              <a:rPr lang="de-DE" baseline="0" dirty="0"/>
              <a:t>Praktika am Arbeitsplatz dauern min. 2 Wochen, höchstens 12 Monate. Bezuschusst werden Reisekosten und Aufenthaltskosten und ggf. ein Taschengeld. Ebenso gibt es bei Absolvierung verschiedene Zertifikate, die sich gut in Bewerbungen machen. Vor.- und Nachbereitung wird organisiert. </a:t>
            </a:r>
          </a:p>
          <a:p>
            <a:endParaRPr lang="de-DE" baseline="0" dirty="0"/>
          </a:p>
          <a:p>
            <a:endParaRPr lang="de-DE" baseline="0" dirty="0"/>
          </a:p>
          <a:p>
            <a:r>
              <a:rPr lang="de-DE" baseline="0" dirty="0"/>
              <a:t>Bis hetzt erhielten 650.000 Berufsschüler*innen und Auszubildende Stipendien, um im Ausland zu lernen. </a:t>
            </a:r>
          </a:p>
          <a:p>
            <a:endParaRPr lang="de-DE" baseline="0" dirty="0"/>
          </a:p>
          <a:p>
            <a:r>
              <a:rPr lang="de-DE" baseline="0" dirty="0"/>
              <a:t>Europäisches Solidaritätskorps: Programm der EU zur Förderung des Zusammenhalts unter den teilnehmenden Ländern was insbesondere über Praktika, Freiwilligentätigkeiten und Solidaritätsprojekte geschieht. Interessierte können sich im Portal des Europäischen Solidaritätskorps </a:t>
            </a:r>
            <a:r>
              <a:rPr lang="de-DE" baseline="0" dirty="0" err="1"/>
              <a:t>registieren</a:t>
            </a:r>
            <a:r>
              <a:rPr lang="de-DE" baseline="0" dirty="0"/>
              <a:t> und werden dann zur Teilnahme an Projekten von verschiedensten Organisationen eingeladen. Es werden auch konkrete Stellen ausgeschrieben, auf die man sich bewerben kann. </a:t>
            </a:r>
          </a:p>
        </p:txBody>
      </p:sp>
      <p:sp>
        <p:nvSpPr>
          <p:cNvPr id="4" name="Foliennummernplatzhalter 3"/>
          <p:cNvSpPr>
            <a:spLocks noGrp="1"/>
          </p:cNvSpPr>
          <p:nvPr>
            <p:ph type="sldNum" sz="quarter" idx="5"/>
          </p:nvPr>
        </p:nvSpPr>
        <p:spPr/>
        <p:txBody>
          <a:bodyPr/>
          <a:lstStyle/>
          <a:p>
            <a:fld id="{541E9CB7-253A-8640-8681-74B6F60605FB}" type="slidenum">
              <a:rPr lang="de-DE" smtClean="0"/>
              <a:t>5</a:t>
            </a:fld>
            <a:endParaRPr lang="de-DE"/>
          </a:p>
        </p:txBody>
      </p:sp>
    </p:spTree>
    <p:extLst>
      <p:ext uri="{BB962C8B-B14F-4D97-AF65-F5344CB8AC3E}">
        <p14:creationId xmlns:p14="http://schemas.microsoft.com/office/powerpoint/2010/main" val="1255637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Uhrzeit ansagen, wann sie PÜNKTLICH zurück sein müssen.</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54</a:t>
            </a:fld>
            <a:endParaRPr lang="de-DE"/>
          </a:p>
        </p:txBody>
      </p:sp>
    </p:spTree>
    <p:extLst>
      <p:ext uri="{BB962C8B-B14F-4D97-AF65-F5344CB8AC3E}">
        <p14:creationId xmlns:p14="http://schemas.microsoft.com/office/powerpoint/2010/main" val="2596119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sollt ihr jetzt</a:t>
            </a:r>
            <a:r>
              <a:rPr lang="de-DE" baseline="0" dirty="0"/>
              <a:t> eine kurze Präsentation vorbereiten, in der ihr eure heutigen Ergebnisse vorstellt. Denkt an den DT-Prozess und eure eigene Reflektion, um Möglichkeiten für die Zukunft in den Raum zu stellen. </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55</a:t>
            </a:fld>
            <a:endParaRPr lang="de-DE"/>
          </a:p>
        </p:txBody>
      </p:sp>
    </p:spTree>
    <p:extLst>
      <p:ext uri="{BB962C8B-B14F-4D97-AF65-F5344CB8AC3E}">
        <p14:creationId xmlns:p14="http://schemas.microsoft.com/office/powerpoint/2010/main" val="215576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56</a:t>
            </a:fld>
            <a:endParaRPr lang="de-DE"/>
          </a:p>
        </p:txBody>
      </p:sp>
    </p:spTree>
    <p:extLst>
      <p:ext uri="{BB962C8B-B14F-4D97-AF65-F5344CB8AC3E}">
        <p14:creationId xmlns:p14="http://schemas.microsoft.com/office/powerpoint/2010/main" val="2037967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FR" dirty="0"/>
          </a:p>
        </p:txBody>
      </p:sp>
      <p:sp>
        <p:nvSpPr>
          <p:cNvPr id="4" name="Foliennummernplatzhalter 3"/>
          <p:cNvSpPr>
            <a:spLocks noGrp="1"/>
          </p:cNvSpPr>
          <p:nvPr>
            <p:ph type="sldNum" sz="quarter" idx="5"/>
          </p:nvPr>
        </p:nvSpPr>
        <p:spPr/>
        <p:txBody>
          <a:bodyPr/>
          <a:lstStyle/>
          <a:p>
            <a:fld id="{54D59998-4020-C449-9611-2D9166FB56B7}" type="slidenum">
              <a:rPr lang="de-DE" smtClean="0"/>
              <a:t>57</a:t>
            </a:fld>
            <a:endParaRPr lang="de-DE"/>
          </a:p>
        </p:txBody>
      </p:sp>
    </p:spTree>
    <p:extLst>
      <p:ext uri="{BB962C8B-B14F-4D97-AF65-F5344CB8AC3E}">
        <p14:creationId xmlns:p14="http://schemas.microsoft.com/office/powerpoint/2010/main" val="3571812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Blitzlicht:</a:t>
            </a:r>
            <a:r>
              <a:rPr lang="de-DE" dirty="0"/>
              <a:t> Was nehmt ihr aus dem Projekttag mit? Eine Sache:  das kann ein Thema, eine Methode, eine 	Erkenntnis sein, eine Frage (Je nach Zeit wer mag/Alle)</a:t>
            </a:r>
          </a:p>
          <a:p>
            <a:pPr marL="171450" indent="-171450">
              <a:buFont typeface="Arial" panose="020B0604020202020204" pitchFamily="34" charset="0"/>
              <a:buChar char="•"/>
            </a:pPr>
            <a:r>
              <a:rPr lang="de-DE" b="1" dirty="0"/>
              <a:t>Evaluationsbögen</a:t>
            </a:r>
            <a:r>
              <a:rPr lang="de-DE" dirty="0"/>
              <a:t> austeilen, sagen wofür wir das brauchen 5-10 min Zeit – dann ausklingen lassen</a:t>
            </a:r>
          </a:p>
          <a:p>
            <a:endParaRPr lang="de-DE"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58</a:t>
            </a:fld>
            <a:endParaRPr lang="de-DE"/>
          </a:p>
        </p:txBody>
      </p:sp>
    </p:spTree>
    <p:extLst>
      <p:ext uri="{BB962C8B-B14F-4D97-AF65-F5344CB8AC3E}">
        <p14:creationId xmlns:p14="http://schemas.microsoft.com/office/powerpoint/2010/main" val="23255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baseline="0"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7</a:t>
            </a:fld>
            <a:endParaRPr lang="de-DE"/>
          </a:p>
        </p:txBody>
      </p:sp>
    </p:spTree>
    <p:extLst>
      <p:ext uri="{BB962C8B-B14F-4D97-AF65-F5344CB8AC3E}">
        <p14:creationId xmlns:p14="http://schemas.microsoft.com/office/powerpoint/2010/main" val="100921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Quellen: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“Jugend-Digitalstudie” der Postbank &amp;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JIM-Studie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Weitere Facts: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Bildschirmzeit ca. 4Std.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Kein großer Unterschied zwischen Geschlechtern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Subjektiv wichtigste Apps waren: WhatsApp (79%), Instagram (31%),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(24%), YouTube (23%), Spotify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Genutzte Online-Angebote: WhatsApp (93%), Instagram (62%),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(54%), Snapchat (45%), Facebook (28%).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8</a:t>
            </a:fld>
            <a:endParaRPr lang="de-DE"/>
          </a:p>
        </p:txBody>
      </p:sp>
    </p:spTree>
    <p:extLst>
      <p:ext uri="{BB962C8B-B14F-4D97-AF65-F5344CB8AC3E}">
        <p14:creationId xmlns:p14="http://schemas.microsoft.com/office/powerpoint/2010/main" val="255210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644C-80D2-0A80-FF9A-D738C0975B1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642CD7E-FA0D-F461-8941-8F38F24797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3F1CE9-E9C2-6EF6-E464-B1A5BE86C28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48797D5-200B-A842-BC03-6ABD0783801E}"/>
              </a:ext>
            </a:extLst>
          </p:cNvPr>
          <p:cNvSpPr>
            <a:spLocks noGrp="1"/>
          </p:cNvSpPr>
          <p:nvPr>
            <p:ph type="sldNum" sz="quarter" idx="5"/>
          </p:nvPr>
        </p:nvSpPr>
        <p:spPr/>
        <p:txBody>
          <a:bodyPr/>
          <a:lstStyle/>
          <a:p>
            <a:fld id="{2FA14A25-3113-419F-98E7-B12B871AB6B2}" type="slidenum">
              <a:rPr lang="de-DE" smtClean="0"/>
              <a:t>9</a:t>
            </a:fld>
            <a:endParaRPr lang="de-DE"/>
          </a:p>
        </p:txBody>
      </p:sp>
    </p:spTree>
    <p:extLst>
      <p:ext uri="{BB962C8B-B14F-4D97-AF65-F5344CB8AC3E}">
        <p14:creationId xmlns:p14="http://schemas.microsoft.com/office/powerpoint/2010/main" val="282117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890BC-464E-FC9A-4A73-0F61872235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D03988-4D3B-8E7D-3A94-C6A0A305BA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659D61-A52C-9130-AE96-4669B831EF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Quellen: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“Jugend-Digitalstudie” der Postbank &amp;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JIM-Studie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Weitere Facts: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Bildschirmzeit ca. 4Std.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Kein großer Unterschied zwischen Geschlechtern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Subjektiv wichtigste Apps waren: WhatsApp (79%), Instagram (31%),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(24%), YouTube (23%), Spotify (19%).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00" dirty="0">
                <a:effectLst/>
                <a:ea typeface="Calibri" panose="020F0502020204030204" pitchFamily="34" charset="0"/>
                <a:cs typeface="Times New Roman" panose="02020603050405020304" pitchFamily="18" charset="0"/>
              </a:rPr>
              <a:t>Genutzte Online-Angebote: WhatsApp (93%), Instagram (62%), </a:t>
            </a:r>
            <a:r>
              <a:rPr lang="de-DE" sz="1200" kern="100" dirty="0" err="1">
                <a:effectLst/>
                <a:ea typeface="Calibri" panose="020F0502020204030204" pitchFamily="34" charset="0"/>
                <a:cs typeface="Times New Roman" panose="02020603050405020304" pitchFamily="18" charset="0"/>
              </a:rPr>
              <a:t>TikTok</a:t>
            </a:r>
            <a:r>
              <a:rPr lang="de-DE" sz="1200" kern="100" dirty="0">
                <a:effectLst/>
                <a:ea typeface="Calibri" panose="020F0502020204030204" pitchFamily="34" charset="0"/>
                <a:cs typeface="Times New Roman" panose="02020603050405020304" pitchFamily="18" charset="0"/>
              </a:rPr>
              <a:t> (54%), Snapchat (45%), Facebook (28%).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a:p>
          <a:p>
            <a:endParaRPr lang="de-DE" dirty="0"/>
          </a:p>
        </p:txBody>
      </p:sp>
      <p:sp>
        <p:nvSpPr>
          <p:cNvPr id="4" name="Foliennummernplatzhalter 3">
            <a:extLst>
              <a:ext uri="{FF2B5EF4-FFF2-40B4-BE49-F238E27FC236}">
                <a16:creationId xmlns:a16="http://schemas.microsoft.com/office/drawing/2014/main" id="{D76844F9-6E7B-A4E9-D974-8A3DACDCC7A6}"/>
              </a:ext>
            </a:extLst>
          </p:cNvPr>
          <p:cNvSpPr>
            <a:spLocks noGrp="1"/>
          </p:cNvSpPr>
          <p:nvPr>
            <p:ph type="sldNum" sz="quarter" idx="5"/>
          </p:nvPr>
        </p:nvSpPr>
        <p:spPr/>
        <p:txBody>
          <a:bodyPr/>
          <a:lstStyle/>
          <a:p>
            <a:fld id="{54D59998-4020-C449-9611-2D9166FB56B7}" type="slidenum">
              <a:rPr lang="de-DE" smtClean="0"/>
              <a:t>10</a:t>
            </a:fld>
            <a:endParaRPr lang="de-DE"/>
          </a:p>
        </p:txBody>
      </p:sp>
    </p:spTree>
    <p:extLst>
      <p:ext uri="{BB962C8B-B14F-4D97-AF65-F5344CB8AC3E}">
        <p14:creationId xmlns:p14="http://schemas.microsoft.com/office/powerpoint/2010/main" val="237904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05ADF-5C50-184E-A409-EF4D3764DAB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DA6EAFF-5448-EB47-8E7C-2BFB43DBF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84BF746-F022-3F42-83CA-C871EF5E29EE}"/>
              </a:ext>
            </a:extLst>
          </p:cNvPr>
          <p:cNvSpPr>
            <a:spLocks noGrp="1"/>
          </p:cNvSpPr>
          <p:nvPr>
            <p:ph type="dt" sz="half" idx="10"/>
          </p:nvPr>
        </p:nvSpPr>
        <p:spPr/>
        <p:txBody>
          <a:bodyPr/>
          <a:lstStyle/>
          <a:p>
            <a:fld id="{87DE6118-2437-4B30-8E3C-4D2BE6020583}" type="datetimeFigureOut">
              <a:rPr lang="en-US" smtClean="0"/>
              <a:pPr/>
              <a:t>2/20/25</a:t>
            </a:fld>
            <a:endParaRPr lang="en-US" dirty="0"/>
          </a:p>
        </p:txBody>
      </p:sp>
      <p:sp>
        <p:nvSpPr>
          <p:cNvPr id="5" name="Fußzeilenplatzhalter 4">
            <a:extLst>
              <a:ext uri="{FF2B5EF4-FFF2-40B4-BE49-F238E27FC236}">
                <a16:creationId xmlns:a16="http://schemas.microsoft.com/office/drawing/2014/main" id="{2DA09C92-512E-C742-B310-EBEC25E1CE5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756D93E7-50AC-4442-880C-FB31986690F9}"/>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40911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93438-A476-B94D-A819-46036A65D70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87B2044-359C-C545-A5B3-2FD9A8BC4AB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D6559C-C0B3-3F47-B3EC-53C4BBEFDFAB}"/>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5" name="Fußzeilenplatzhalter 4">
            <a:extLst>
              <a:ext uri="{FF2B5EF4-FFF2-40B4-BE49-F238E27FC236}">
                <a16:creationId xmlns:a16="http://schemas.microsoft.com/office/drawing/2014/main" id="{F81AC10D-854C-BB40-8B9E-8DE3ACDFDF43}"/>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5EBA21EB-71A9-4749-9B5D-BE838E3B4353}"/>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35615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8CCB28D-91DD-824E-A738-5E6025852D7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260C65F-153D-7346-A5C4-C4F9DAE5BF4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47C3FD5-D319-5649-AB72-B7925CAF5137}"/>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5" name="Fußzeilenplatzhalter 4">
            <a:extLst>
              <a:ext uri="{FF2B5EF4-FFF2-40B4-BE49-F238E27FC236}">
                <a16:creationId xmlns:a16="http://schemas.microsoft.com/office/drawing/2014/main" id="{2E531ADE-2F0C-0848-91DA-A3BBE3BE8104}"/>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AF8F04AE-DCA7-CE4A-9BDE-028FE52E8059}"/>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74521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2744B-1E1C-F64F-8330-72DDCF6E333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D68E6C3-A467-6D45-B367-2641F69BED4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CA82A03-9A51-5E4B-8376-F8BCD1CEC034}"/>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5" name="Fußzeilenplatzhalter 4">
            <a:extLst>
              <a:ext uri="{FF2B5EF4-FFF2-40B4-BE49-F238E27FC236}">
                <a16:creationId xmlns:a16="http://schemas.microsoft.com/office/drawing/2014/main" id="{E0A01131-6139-C140-9DE3-1A5F8B0FD3F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A2810944-F22A-F94F-A1CF-DE13CEF64047}"/>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6076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E41F2-E98E-5542-8E56-FC2973B4391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B729298-232C-CA4E-8EB6-7737D3EE8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B1A2508-812E-1E43-8A9E-EB0207914BA8}"/>
              </a:ext>
            </a:extLst>
          </p:cNvPr>
          <p:cNvSpPr>
            <a:spLocks noGrp="1"/>
          </p:cNvSpPr>
          <p:nvPr>
            <p:ph type="dt" sz="half" idx="10"/>
          </p:nvPr>
        </p:nvSpPr>
        <p:spPr/>
        <p:txBody>
          <a:bodyPr/>
          <a:lstStyle/>
          <a:p>
            <a:fld id="{87DE6118-2437-4B30-8E3C-4D2BE6020583}" type="datetimeFigureOut">
              <a:rPr lang="en-US" smtClean="0"/>
              <a:pPr/>
              <a:t>2/20/25</a:t>
            </a:fld>
            <a:endParaRPr lang="en-US" dirty="0"/>
          </a:p>
        </p:txBody>
      </p:sp>
      <p:sp>
        <p:nvSpPr>
          <p:cNvPr id="5" name="Fußzeilenplatzhalter 4">
            <a:extLst>
              <a:ext uri="{FF2B5EF4-FFF2-40B4-BE49-F238E27FC236}">
                <a16:creationId xmlns:a16="http://schemas.microsoft.com/office/drawing/2014/main" id="{8B264FA4-4BC9-F74A-87E0-981CEB8A42DF}"/>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40B0A287-232B-2448-A908-7441109CFFA8}"/>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206223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DB2E1-DD84-164B-9867-B9A505FA54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0D2F7BD-35DB-9541-AE94-7DF2C717B3E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65C6042-D9F3-3C45-8B05-C060EC12454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879F09C-69F0-8741-B625-D7F364731E74}"/>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6" name="Fußzeilenplatzhalter 5">
            <a:extLst>
              <a:ext uri="{FF2B5EF4-FFF2-40B4-BE49-F238E27FC236}">
                <a16:creationId xmlns:a16="http://schemas.microsoft.com/office/drawing/2014/main" id="{B6750420-8C96-BB4C-BE8C-8D645B35A106}"/>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2453EC2B-59BF-B949-9A89-5AD28AF783E2}"/>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27994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9D5C-AE41-8B4D-90BF-5A75BD69A92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11C79A5-0169-DD4A-946F-395F6F726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C04E4B6-DBF5-9A4B-BCCA-3A8D8086DD9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7DD3294-3899-2947-A2FC-D14361EC6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1F53D2E-75EE-074C-84D2-ECC07ED6FEC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055A27-2D16-1C43-A01C-B8F50849C1C8}"/>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8" name="Fußzeilenplatzhalter 7">
            <a:extLst>
              <a:ext uri="{FF2B5EF4-FFF2-40B4-BE49-F238E27FC236}">
                <a16:creationId xmlns:a16="http://schemas.microsoft.com/office/drawing/2014/main" id="{26B17ABC-3CBF-AC43-AC87-C415211B5034}"/>
              </a:ext>
            </a:extLst>
          </p:cNvPr>
          <p:cNvSpPr>
            <a:spLocks noGrp="1"/>
          </p:cNvSpPr>
          <p:nvPr>
            <p:ph type="ftr" sz="quarter" idx="11"/>
          </p:nvPr>
        </p:nvSpPr>
        <p:spPr/>
        <p:txBody>
          <a:bodyPr/>
          <a:lstStyle/>
          <a:p>
            <a:endParaRPr lang="en-US" dirty="0"/>
          </a:p>
        </p:txBody>
      </p:sp>
      <p:sp>
        <p:nvSpPr>
          <p:cNvPr id="9" name="Foliennummernplatzhalter 8">
            <a:extLst>
              <a:ext uri="{FF2B5EF4-FFF2-40B4-BE49-F238E27FC236}">
                <a16:creationId xmlns:a16="http://schemas.microsoft.com/office/drawing/2014/main" id="{8F558939-0AA2-DD44-BD21-D84454098E66}"/>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66601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71107-AF31-3343-8738-6C2D05F6BC2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41A0FF0-CE0A-DE45-A0F6-06A1D7426A14}"/>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4" name="Fußzeilenplatzhalter 3">
            <a:extLst>
              <a:ext uri="{FF2B5EF4-FFF2-40B4-BE49-F238E27FC236}">
                <a16:creationId xmlns:a16="http://schemas.microsoft.com/office/drawing/2014/main" id="{BEB9FC56-1A46-FE44-B389-D843F8E194E4}"/>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116E358C-BE27-F74C-B554-213CC8AAED1E}"/>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8294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FA0129-AA73-2B4F-9513-CBB70C056B8D}"/>
              </a:ext>
            </a:extLst>
          </p:cNvPr>
          <p:cNvSpPr>
            <a:spLocks noGrp="1"/>
          </p:cNvSpPr>
          <p:nvPr>
            <p:ph type="dt" sz="half" idx="10"/>
          </p:nvPr>
        </p:nvSpPr>
        <p:spPr/>
        <p:txBody>
          <a:bodyPr/>
          <a:lstStyle/>
          <a:p>
            <a:fld id="{87DE6118-2437-4B30-8E3C-4D2BE6020583}" type="datetimeFigureOut">
              <a:rPr lang="en-US" smtClean="0"/>
              <a:t>2/20/25</a:t>
            </a:fld>
            <a:endParaRPr lang="en-US" dirty="0"/>
          </a:p>
        </p:txBody>
      </p:sp>
      <p:sp>
        <p:nvSpPr>
          <p:cNvPr id="3" name="Fußzeilenplatzhalter 2">
            <a:extLst>
              <a:ext uri="{FF2B5EF4-FFF2-40B4-BE49-F238E27FC236}">
                <a16:creationId xmlns:a16="http://schemas.microsoft.com/office/drawing/2014/main" id="{79E6B31F-A1AC-D240-AB69-6245B5F01D45}"/>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A94F02F2-E896-3A4E-950D-796E28DCD419}"/>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4477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AC0AD-DF9D-6146-9D34-3CCCE7F21C9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CA2753B-1B73-F345-BB58-6ADEF174C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2427BDB-6238-5F4D-87B6-19B24C419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D49714C-FB62-0042-BCCD-E3E82A501CDD}"/>
              </a:ext>
            </a:extLst>
          </p:cNvPr>
          <p:cNvSpPr>
            <a:spLocks noGrp="1"/>
          </p:cNvSpPr>
          <p:nvPr>
            <p:ph type="dt" sz="half" idx="10"/>
          </p:nvPr>
        </p:nvSpPr>
        <p:spPr/>
        <p:txBody>
          <a:bodyPr/>
          <a:lstStyle/>
          <a:p>
            <a:fld id="{87DE6118-2437-4B30-8E3C-4D2BE6020583}" type="datetimeFigureOut">
              <a:rPr lang="en-US" smtClean="0"/>
              <a:pPr/>
              <a:t>2/20/25</a:t>
            </a:fld>
            <a:endParaRPr lang="en-US" dirty="0"/>
          </a:p>
        </p:txBody>
      </p:sp>
      <p:sp>
        <p:nvSpPr>
          <p:cNvPr id="6" name="Fußzeilenplatzhalter 5">
            <a:extLst>
              <a:ext uri="{FF2B5EF4-FFF2-40B4-BE49-F238E27FC236}">
                <a16:creationId xmlns:a16="http://schemas.microsoft.com/office/drawing/2014/main" id="{71873B9F-3B08-AE42-A318-3F45E684B54B}"/>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436B1C30-4C1F-CF4A-8353-0F5FB58F6163}"/>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364787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E6561-43EB-0144-93C0-FC38A871884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B9B6933-E7BF-9844-AC0F-CDA10F746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0174076-3C0D-8D45-BF6A-0A731D97F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F670FFA-3893-494B-B763-D3085EC200C1}"/>
              </a:ext>
            </a:extLst>
          </p:cNvPr>
          <p:cNvSpPr>
            <a:spLocks noGrp="1"/>
          </p:cNvSpPr>
          <p:nvPr>
            <p:ph type="dt" sz="half" idx="10"/>
          </p:nvPr>
        </p:nvSpPr>
        <p:spPr/>
        <p:txBody>
          <a:bodyPr/>
          <a:lstStyle/>
          <a:p>
            <a:fld id="{87DE6118-2437-4B30-8E3C-4D2BE6020583}" type="datetimeFigureOut">
              <a:rPr lang="en-US" smtClean="0"/>
              <a:pPr/>
              <a:t>2/20/25</a:t>
            </a:fld>
            <a:endParaRPr lang="en-US" dirty="0"/>
          </a:p>
        </p:txBody>
      </p:sp>
      <p:sp>
        <p:nvSpPr>
          <p:cNvPr id="6" name="Fußzeilenplatzhalter 5">
            <a:extLst>
              <a:ext uri="{FF2B5EF4-FFF2-40B4-BE49-F238E27FC236}">
                <a16:creationId xmlns:a16="http://schemas.microsoft.com/office/drawing/2014/main" id="{F402DC03-45BD-0F49-893D-E71E5EB1A6C2}"/>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B2F940AD-91C1-1F40-B1C8-7AF8DD4EC4E2}"/>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280018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5CA58AF-2B6B-6A4B-8F06-88D95F815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5E66545-AAAF-EF44-B583-A92CE6DB0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BDC00E-9709-B248-8A7A-1488CF268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2/20/25</a:t>
            </a:fld>
            <a:endParaRPr lang="en-US" dirty="0"/>
          </a:p>
        </p:txBody>
      </p:sp>
      <p:sp>
        <p:nvSpPr>
          <p:cNvPr id="5" name="Fußzeilenplatzhalter 4">
            <a:extLst>
              <a:ext uri="{FF2B5EF4-FFF2-40B4-BE49-F238E27FC236}">
                <a16:creationId xmlns:a16="http://schemas.microsoft.com/office/drawing/2014/main" id="{CE3DFC8F-53B0-414A-AA94-28E984AA7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a:extLst>
              <a:ext uri="{FF2B5EF4-FFF2-40B4-BE49-F238E27FC236}">
                <a16:creationId xmlns:a16="http://schemas.microsoft.com/office/drawing/2014/main" id="{80071FCC-D3EC-964B-9458-B5A2E03E9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1757535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jpg"/><Relationship Id="rId4" Type="http://schemas.openxmlformats.org/officeDocument/2006/relationships/diagramLayout" Target="../diagrams/layout1.xml"/><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1.svg"/><Relationship Id="rId7"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jp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sv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jpg"/><Relationship Id="rId4" Type="http://schemas.openxmlformats.org/officeDocument/2006/relationships/image" Target="../media/image1.jpg"/><Relationship Id="rId9" Type="http://schemas.openxmlformats.org/officeDocument/2006/relationships/image" Target="../media/image17.sv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jpg"/><Relationship Id="rId4" Type="http://schemas.openxmlformats.org/officeDocument/2006/relationships/diagramLayout" Target="../diagrams/layout2.xml"/><Relationship Id="rId9" Type="http://schemas.openxmlformats.org/officeDocument/2006/relationships/image" Target="../media/image1.jp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5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14F63D4-A062-884C-8250-ADAB73AFF4D2}"/>
              </a:ext>
            </a:extLst>
          </p:cNvPr>
          <p:cNvPicPr>
            <a:picLocks noChangeAspect="1"/>
          </p:cNvPicPr>
          <p:nvPr/>
        </p:nvPicPr>
        <p:blipFill>
          <a:blip r:embed="rId3"/>
          <a:stretch>
            <a:fillRect/>
          </a:stretch>
        </p:blipFill>
        <p:spPr>
          <a:xfrm>
            <a:off x="0" y="5472545"/>
            <a:ext cx="2750386" cy="1385455"/>
          </a:xfrm>
          <a:prstGeom prst="rect">
            <a:avLst/>
          </a:prstGeom>
        </p:spPr>
      </p:pic>
      <p:sp>
        <p:nvSpPr>
          <p:cNvPr id="10" name="Textfeld 9">
            <a:extLst>
              <a:ext uri="{FF2B5EF4-FFF2-40B4-BE49-F238E27FC236}">
                <a16:creationId xmlns:a16="http://schemas.microsoft.com/office/drawing/2014/main" id="{4B6C9BFA-93D8-9347-846D-923F34F13044}"/>
              </a:ext>
            </a:extLst>
          </p:cNvPr>
          <p:cNvSpPr txBox="1"/>
          <p:nvPr/>
        </p:nvSpPr>
        <p:spPr>
          <a:xfrm>
            <a:off x="0" y="6858000"/>
            <a:ext cx="12192000" cy="369332"/>
          </a:xfrm>
          <a:prstGeom prst="rect">
            <a:avLst/>
          </a:prstGeom>
          <a:noFill/>
        </p:spPr>
        <p:txBody>
          <a:bodyPr wrap="square" rtlCol="0">
            <a:spAutoFit/>
          </a:bodyPr>
          <a:lstStyle/>
          <a:p>
            <a:endParaRPr lang="de-DE" dirty="0"/>
          </a:p>
        </p:txBody>
      </p:sp>
      <p:pic>
        <p:nvPicPr>
          <p:cNvPr id="7" name="Grafik 6">
            <a:extLst>
              <a:ext uri="{FF2B5EF4-FFF2-40B4-BE49-F238E27FC236}">
                <a16:creationId xmlns:a16="http://schemas.microsoft.com/office/drawing/2014/main" id="{52065A9A-3E6F-6A5C-D7E7-1607835A5A57}"/>
              </a:ext>
            </a:extLst>
          </p:cNvPr>
          <p:cNvPicPr>
            <a:picLocks noChangeAspect="1"/>
          </p:cNvPicPr>
          <p:nvPr/>
        </p:nvPicPr>
        <p:blipFill>
          <a:blip r:embed="rId4"/>
          <a:stretch>
            <a:fillRect/>
          </a:stretch>
        </p:blipFill>
        <p:spPr>
          <a:xfrm>
            <a:off x="7754980" y="5930537"/>
            <a:ext cx="4437020" cy="927463"/>
          </a:xfrm>
          <a:prstGeom prst="rect">
            <a:avLst/>
          </a:prstGeom>
        </p:spPr>
      </p:pic>
      <p:pic>
        <p:nvPicPr>
          <p:cNvPr id="12" name="Grafik 11">
            <a:extLst>
              <a:ext uri="{FF2B5EF4-FFF2-40B4-BE49-F238E27FC236}">
                <a16:creationId xmlns:a16="http://schemas.microsoft.com/office/drawing/2014/main" id="{6AF953C5-4395-174F-D70D-0ADCB65AACB7}"/>
              </a:ext>
            </a:extLst>
          </p:cNvPr>
          <p:cNvPicPr>
            <a:picLocks noChangeAspect="1"/>
          </p:cNvPicPr>
          <p:nvPr/>
        </p:nvPicPr>
        <p:blipFill>
          <a:blip r:embed="rId5"/>
          <a:stretch>
            <a:fillRect/>
          </a:stretch>
        </p:blipFill>
        <p:spPr>
          <a:xfrm>
            <a:off x="3029872" y="362872"/>
            <a:ext cx="6132256" cy="6132256"/>
          </a:xfrm>
          <a:prstGeom prst="rect">
            <a:avLst/>
          </a:prstGeom>
        </p:spPr>
      </p:pic>
    </p:spTree>
    <p:extLst>
      <p:ext uri="{BB962C8B-B14F-4D97-AF65-F5344CB8AC3E}">
        <p14:creationId xmlns:p14="http://schemas.microsoft.com/office/powerpoint/2010/main" val="969603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887B4-018B-C577-05E2-A27D3A0F185B}"/>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EA4AE4D0-FBAC-F8DA-993C-14400F36F458}"/>
              </a:ext>
            </a:extLst>
          </p:cNvPr>
          <p:cNvSpPr>
            <a:spLocks noGrp="1"/>
          </p:cNvSpPr>
          <p:nvPr>
            <p:ph type="title"/>
          </p:nvPr>
        </p:nvSpPr>
        <p:spPr/>
        <p:txBody>
          <a:bodyPr/>
          <a:lstStyle/>
          <a:p>
            <a:r>
              <a:rPr lang="de-DE" b="1" dirty="0"/>
              <a:t>Ergebnisse der </a:t>
            </a:r>
            <a:r>
              <a:rPr lang="de-DE" b="1" dirty="0" err="1"/>
              <a:t>appinio</a:t>
            </a:r>
            <a:r>
              <a:rPr lang="de-DE" b="1" dirty="0"/>
              <a:t>-Studie</a:t>
            </a:r>
          </a:p>
        </p:txBody>
      </p:sp>
      <p:pic>
        <p:nvPicPr>
          <p:cNvPr id="11" name="Grafik 10">
            <a:extLst>
              <a:ext uri="{FF2B5EF4-FFF2-40B4-BE49-F238E27FC236}">
                <a16:creationId xmlns:a16="http://schemas.microsoft.com/office/drawing/2014/main" id="{EE085015-79BA-1887-715F-B971178049E2}"/>
              </a:ext>
            </a:extLst>
          </p:cNvPr>
          <p:cNvPicPr>
            <a:picLocks noChangeAspect="1"/>
          </p:cNvPicPr>
          <p:nvPr/>
        </p:nvPicPr>
        <p:blipFill>
          <a:blip r:embed="rId3"/>
          <a:srcRect/>
          <a:stretch/>
        </p:blipFill>
        <p:spPr>
          <a:xfrm>
            <a:off x="2098808" y="1690688"/>
            <a:ext cx="7354909" cy="4643131"/>
          </a:xfrm>
          <a:prstGeom prst="rect">
            <a:avLst/>
          </a:prstGeom>
        </p:spPr>
      </p:pic>
      <p:pic>
        <p:nvPicPr>
          <p:cNvPr id="2" name="Grafik 1">
            <a:extLst>
              <a:ext uri="{FF2B5EF4-FFF2-40B4-BE49-F238E27FC236}">
                <a16:creationId xmlns:a16="http://schemas.microsoft.com/office/drawing/2014/main" id="{E55ADA4F-EA95-9478-F560-6300FEB57688}"/>
              </a:ext>
            </a:extLst>
          </p:cNvPr>
          <p:cNvPicPr>
            <a:picLocks noChangeAspect="1"/>
          </p:cNvPicPr>
          <p:nvPr/>
        </p:nvPicPr>
        <p:blipFill>
          <a:blip r:embed="rId4"/>
          <a:stretch>
            <a:fillRect/>
          </a:stretch>
        </p:blipFill>
        <p:spPr>
          <a:xfrm>
            <a:off x="9532806" y="-585078"/>
            <a:ext cx="2531806" cy="25318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CB4B5414-2A03-E7B5-C63B-183B93D69A15}"/>
              </a:ext>
            </a:extLst>
          </p:cNvPr>
          <p:cNvPicPr>
            <a:picLocks noChangeAspect="1"/>
          </p:cNvPicPr>
          <p:nvPr/>
        </p:nvPicPr>
        <p:blipFill>
          <a:blip r:embed="rId5"/>
          <a:stretch>
            <a:fillRect/>
          </a:stretch>
        </p:blipFill>
        <p:spPr>
          <a:xfrm>
            <a:off x="0" y="5860585"/>
            <a:ext cx="2019719" cy="1017396"/>
          </a:xfrm>
          <a:prstGeom prst="rect">
            <a:avLst/>
          </a:prstGeom>
        </p:spPr>
      </p:pic>
      <p:pic>
        <p:nvPicPr>
          <p:cNvPr id="4" name="Grafik 3">
            <a:extLst>
              <a:ext uri="{FF2B5EF4-FFF2-40B4-BE49-F238E27FC236}">
                <a16:creationId xmlns:a16="http://schemas.microsoft.com/office/drawing/2014/main" id="{5E8FB520-E954-AD59-5A7E-AF3D6931DA2D}"/>
              </a:ext>
            </a:extLst>
          </p:cNvPr>
          <p:cNvPicPr>
            <a:picLocks noChangeAspect="1"/>
          </p:cNvPicPr>
          <p:nvPr/>
        </p:nvPicPr>
        <p:blipFill>
          <a:blip r:embed="rId6"/>
          <a:stretch>
            <a:fillRect/>
          </a:stretch>
        </p:blipFill>
        <p:spPr>
          <a:xfrm>
            <a:off x="9532806" y="6302152"/>
            <a:ext cx="2659193" cy="555847"/>
          </a:xfrm>
          <a:prstGeom prst="rect">
            <a:avLst/>
          </a:prstGeom>
        </p:spPr>
      </p:pic>
      <p:sp>
        <p:nvSpPr>
          <p:cNvPr id="5" name="Textfeld 4">
            <a:extLst>
              <a:ext uri="{FF2B5EF4-FFF2-40B4-BE49-F238E27FC236}">
                <a16:creationId xmlns:a16="http://schemas.microsoft.com/office/drawing/2014/main" id="{91351F61-6914-F3B3-6E4C-C2E1B7113DDC}"/>
              </a:ext>
            </a:extLst>
          </p:cNvPr>
          <p:cNvSpPr txBox="1"/>
          <p:nvPr/>
        </p:nvSpPr>
        <p:spPr>
          <a:xfrm>
            <a:off x="9532806" y="2676158"/>
            <a:ext cx="2019719" cy="307777"/>
          </a:xfrm>
          <a:prstGeom prst="rect">
            <a:avLst/>
          </a:prstGeom>
          <a:noFill/>
          <a:ln>
            <a:solidFill>
              <a:schemeClr val="bg2">
                <a:lumMod val="75000"/>
              </a:schemeClr>
            </a:solidFill>
          </a:ln>
        </p:spPr>
        <p:txBody>
          <a:bodyPr wrap="square" rtlCol="0">
            <a:spAutoFit/>
          </a:bodyPr>
          <a:lstStyle/>
          <a:p>
            <a:r>
              <a:rPr lang="de-FR" sz="1400"/>
              <a:t>Gen </a:t>
            </a:r>
            <a:r>
              <a:rPr lang="de-DE" sz="1400" dirty="0"/>
              <a:t>Y</a:t>
            </a:r>
            <a:r>
              <a:rPr lang="de-FR" sz="1400"/>
              <a:t>: </a:t>
            </a:r>
            <a:r>
              <a:rPr lang="de-FR" sz="1400" dirty="0"/>
              <a:t>geb. 1981 – 1996 </a:t>
            </a:r>
          </a:p>
        </p:txBody>
      </p:sp>
      <p:sp>
        <p:nvSpPr>
          <p:cNvPr id="9" name="Textfeld 8">
            <a:extLst>
              <a:ext uri="{FF2B5EF4-FFF2-40B4-BE49-F238E27FC236}">
                <a16:creationId xmlns:a16="http://schemas.microsoft.com/office/drawing/2014/main" id="{F6A4B45D-B00D-7C4A-5A5A-3F9FE3037AAD}"/>
              </a:ext>
            </a:extLst>
          </p:cNvPr>
          <p:cNvSpPr txBox="1"/>
          <p:nvPr/>
        </p:nvSpPr>
        <p:spPr>
          <a:xfrm>
            <a:off x="39544" y="2676158"/>
            <a:ext cx="2019720" cy="307777"/>
          </a:xfrm>
          <a:prstGeom prst="rect">
            <a:avLst/>
          </a:prstGeom>
          <a:noFill/>
          <a:ln>
            <a:solidFill>
              <a:schemeClr val="bg2">
                <a:lumMod val="75000"/>
              </a:schemeClr>
            </a:solidFill>
          </a:ln>
        </p:spPr>
        <p:txBody>
          <a:bodyPr wrap="square" rtlCol="0">
            <a:spAutoFit/>
          </a:bodyPr>
          <a:lstStyle/>
          <a:p>
            <a:r>
              <a:rPr lang="de-FR" sz="1400"/>
              <a:t>Gen </a:t>
            </a:r>
            <a:r>
              <a:rPr lang="de-DE" sz="1400" dirty="0"/>
              <a:t>Z</a:t>
            </a:r>
            <a:r>
              <a:rPr lang="de-FR" sz="1400"/>
              <a:t>: </a:t>
            </a:r>
            <a:r>
              <a:rPr lang="de-FR" sz="1400" dirty="0"/>
              <a:t>geb. 1997 – 2012</a:t>
            </a:r>
          </a:p>
        </p:txBody>
      </p:sp>
    </p:spTree>
    <p:extLst>
      <p:ext uri="{BB962C8B-B14F-4D97-AF65-F5344CB8AC3E}">
        <p14:creationId xmlns:p14="http://schemas.microsoft.com/office/powerpoint/2010/main" val="1249306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1EE89-095F-364B-7183-28617C0742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178800-F70D-CA43-5D32-5BB996333CDF}"/>
              </a:ext>
            </a:extLst>
          </p:cNvPr>
          <p:cNvSpPr>
            <a:spLocks noGrp="1"/>
          </p:cNvSpPr>
          <p:nvPr>
            <p:ph type="title"/>
          </p:nvPr>
        </p:nvSpPr>
        <p:spPr/>
        <p:txBody>
          <a:bodyPr/>
          <a:lstStyle/>
          <a:p>
            <a:r>
              <a:rPr lang="de-DE" b="1" dirty="0"/>
              <a:t>Ergebnisse der </a:t>
            </a:r>
            <a:r>
              <a:rPr lang="de-DE" b="1" dirty="0" err="1"/>
              <a:t>Mentiumfrage</a:t>
            </a:r>
            <a:endParaRPr lang="de-DE" b="1" dirty="0"/>
          </a:p>
        </p:txBody>
      </p:sp>
      <p:pic>
        <p:nvPicPr>
          <p:cNvPr id="6" name="Grafik 5" descr="Ein Bild, das Text enthält.&#10;&#10;Automatisch generierte Beschreibung">
            <a:extLst>
              <a:ext uri="{FF2B5EF4-FFF2-40B4-BE49-F238E27FC236}">
                <a16:creationId xmlns:a16="http://schemas.microsoft.com/office/drawing/2014/main" id="{DB52D5D4-4188-FD2D-B799-FCA89AD7F5EE}"/>
              </a:ext>
            </a:extLst>
          </p:cNvPr>
          <p:cNvPicPr>
            <a:picLocks noChangeAspect="1"/>
          </p:cNvPicPr>
          <p:nvPr/>
        </p:nvPicPr>
        <p:blipFill>
          <a:blip r:embed="rId3"/>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F94707C7-E4EF-60D3-5AF7-B4651F14B371}"/>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5" name="Grafik 4">
            <a:extLst>
              <a:ext uri="{FF2B5EF4-FFF2-40B4-BE49-F238E27FC236}">
                <a16:creationId xmlns:a16="http://schemas.microsoft.com/office/drawing/2014/main" id="{CDA82E77-1124-8413-EB34-66F590CD101D}"/>
              </a:ext>
            </a:extLst>
          </p:cNvPr>
          <p:cNvPicPr>
            <a:picLocks noChangeAspect="1"/>
          </p:cNvPicPr>
          <p:nvPr/>
        </p:nvPicPr>
        <p:blipFill>
          <a:blip r:embed="rId5"/>
          <a:stretch>
            <a:fillRect/>
          </a:stretch>
        </p:blipFill>
        <p:spPr>
          <a:xfrm>
            <a:off x="9453717" y="-448783"/>
            <a:ext cx="2531806" cy="2531806"/>
          </a:xfrm>
          <a:prstGeom prst="rect">
            <a:avLst/>
          </a:prstGeom>
        </p:spPr>
      </p:pic>
      <p:sp>
        <p:nvSpPr>
          <p:cNvPr id="3" name="Textfeld 2">
            <a:extLst>
              <a:ext uri="{FF2B5EF4-FFF2-40B4-BE49-F238E27FC236}">
                <a16:creationId xmlns:a16="http://schemas.microsoft.com/office/drawing/2014/main" id="{8906B53A-F2BA-EC26-AAFA-DDAE5CAE2AA6}"/>
              </a:ext>
            </a:extLst>
          </p:cNvPr>
          <p:cNvSpPr txBox="1"/>
          <p:nvPr/>
        </p:nvSpPr>
        <p:spPr>
          <a:xfrm>
            <a:off x="5389123" y="3161489"/>
            <a:ext cx="2430858" cy="369332"/>
          </a:xfrm>
          <a:prstGeom prst="rect">
            <a:avLst/>
          </a:prstGeom>
          <a:noFill/>
        </p:spPr>
        <p:txBody>
          <a:bodyPr wrap="none" rtlCol="0">
            <a:spAutoFit/>
          </a:bodyPr>
          <a:lstStyle/>
          <a:p>
            <a:r>
              <a:rPr lang="de-FR" dirty="0"/>
              <a:t>Ergebnisse reinkopieren</a:t>
            </a:r>
          </a:p>
        </p:txBody>
      </p:sp>
    </p:spTree>
    <p:extLst>
      <p:ext uri="{BB962C8B-B14F-4D97-AF65-F5344CB8AC3E}">
        <p14:creationId xmlns:p14="http://schemas.microsoft.com/office/powerpoint/2010/main" val="819146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2480E-2D3B-3C83-3014-0D67DC875E02}"/>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C4253B64-E15C-7F2F-E097-5C586FEF7BA1}"/>
              </a:ext>
            </a:extLst>
          </p:cNvPr>
          <p:cNvSpPr>
            <a:spLocks noGrp="1"/>
          </p:cNvSpPr>
          <p:nvPr>
            <p:ph type="title"/>
          </p:nvPr>
        </p:nvSpPr>
        <p:spPr/>
        <p:txBody>
          <a:bodyPr/>
          <a:lstStyle/>
          <a:p>
            <a:r>
              <a:rPr lang="de-DE" b="1" dirty="0"/>
              <a:t>Ergebnisse der </a:t>
            </a:r>
            <a:r>
              <a:rPr lang="de-DE" b="1" dirty="0" err="1"/>
              <a:t>appinio</a:t>
            </a:r>
            <a:r>
              <a:rPr lang="de-DE" b="1" dirty="0"/>
              <a:t>-Studie</a:t>
            </a:r>
          </a:p>
        </p:txBody>
      </p:sp>
      <p:pic>
        <p:nvPicPr>
          <p:cNvPr id="2" name="Grafik 1">
            <a:extLst>
              <a:ext uri="{FF2B5EF4-FFF2-40B4-BE49-F238E27FC236}">
                <a16:creationId xmlns:a16="http://schemas.microsoft.com/office/drawing/2014/main" id="{1B6BC506-BFEA-5103-98BC-9B04AA0FA0C2}"/>
              </a:ext>
            </a:extLst>
          </p:cNvPr>
          <p:cNvPicPr>
            <a:picLocks noChangeAspect="1"/>
          </p:cNvPicPr>
          <p:nvPr/>
        </p:nvPicPr>
        <p:blipFill>
          <a:blip r:embed="rId3"/>
          <a:stretch>
            <a:fillRect/>
          </a:stretch>
        </p:blipFill>
        <p:spPr>
          <a:xfrm>
            <a:off x="9589854" y="-453727"/>
            <a:ext cx="2531806" cy="25318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16E3B5E4-6A8A-87E3-FB41-59B18634DF5F}"/>
              </a:ext>
            </a:extLst>
          </p:cNvPr>
          <p:cNvPicPr>
            <a:picLocks noChangeAspect="1"/>
          </p:cNvPicPr>
          <p:nvPr/>
        </p:nvPicPr>
        <p:blipFill>
          <a:blip r:embed="rId4"/>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65DBEEA4-33E2-20E7-C472-CC71FD7B382F}"/>
              </a:ext>
            </a:extLst>
          </p:cNvPr>
          <p:cNvPicPr>
            <a:picLocks noChangeAspect="1"/>
          </p:cNvPicPr>
          <p:nvPr/>
        </p:nvPicPr>
        <p:blipFill>
          <a:blip r:embed="rId5"/>
          <a:stretch>
            <a:fillRect/>
          </a:stretch>
        </p:blipFill>
        <p:spPr>
          <a:xfrm>
            <a:off x="9200644" y="6232722"/>
            <a:ext cx="2991355" cy="625278"/>
          </a:xfrm>
          <a:prstGeom prst="rect">
            <a:avLst/>
          </a:prstGeom>
        </p:spPr>
      </p:pic>
      <p:pic>
        <p:nvPicPr>
          <p:cNvPr id="11" name="Grafik 10">
            <a:extLst>
              <a:ext uri="{FF2B5EF4-FFF2-40B4-BE49-F238E27FC236}">
                <a16:creationId xmlns:a16="http://schemas.microsoft.com/office/drawing/2014/main" id="{501A865B-89EB-CE9F-B989-19BA6633F004}"/>
              </a:ext>
            </a:extLst>
          </p:cNvPr>
          <p:cNvPicPr>
            <a:picLocks noChangeAspect="1"/>
          </p:cNvPicPr>
          <p:nvPr/>
        </p:nvPicPr>
        <p:blipFill>
          <a:blip r:embed="rId6"/>
          <a:srcRect/>
          <a:stretch/>
        </p:blipFill>
        <p:spPr>
          <a:xfrm>
            <a:off x="2071635" y="1849770"/>
            <a:ext cx="8048729" cy="3990617"/>
          </a:xfrm>
          <a:prstGeom prst="rect">
            <a:avLst/>
          </a:prstGeom>
        </p:spPr>
      </p:pic>
      <p:sp>
        <p:nvSpPr>
          <p:cNvPr id="5" name="Textfeld 4">
            <a:extLst>
              <a:ext uri="{FF2B5EF4-FFF2-40B4-BE49-F238E27FC236}">
                <a16:creationId xmlns:a16="http://schemas.microsoft.com/office/drawing/2014/main" id="{571E94CE-7BEC-8333-3904-6652034DAEB4}"/>
              </a:ext>
            </a:extLst>
          </p:cNvPr>
          <p:cNvSpPr txBox="1"/>
          <p:nvPr/>
        </p:nvSpPr>
        <p:spPr>
          <a:xfrm>
            <a:off x="10160125" y="4363693"/>
            <a:ext cx="2019719" cy="307777"/>
          </a:xfrm>
          <a:prstGeom prst="rect">
            <a:avLst/>
          </a:prstGeom>
          <a:noFill/>
          <a:ln>
            <a:solidFill>
              <a:schemeClr val="bg2">
                <a:lumMod val="75000"/>
              </a:schemeClr>
            </a:solidFill>
          </a:ln>
        </p:spPr>
        <p:txBody>
          <a:bodyPr wrap="square" rtlCol="0">
            <a:spAutoFit/>
          </a:bodyPr>
          <a:lstStyle/>
          <a:p>
            <a:r>
              <a:rPr lang="de-FR" sz="1400"/>
              <a:t>Gen </a:t>
            </a:r>
            <a:r>
              <a:rPr lang="de-DE" sz="1400" dirty="0"/>
              <a:t>Y</a:t>
            </a:r>
            <a:r>
              <a:rPr lang="de-FR" sz="1400"/>
              <a:t>: </a:t>
            </a:r>
            <a:r>
              <a:rPr lang="de-FR" sz="1400" dirty="0"/>
              <a:t>geb. 1981 – 1996 </a:t>
            </a:r>
          </a:p>
        </p:txBody>
      </p:sp>
      <p:sp>
        <p:nvSpPr>
          <p:cNvPr id="6" name="Textfeld 5">
            <a:extLst>
              <a:ext uri="{FF2B5EF4-FFF2-40B4-BE49-F238E27FC236}">
                <a16:creationId xmlns:a16="http://schemas.microsoft.com/office/drawing/2014/main" id="{9861CEC5-5DD8-DDBF-8150-F042E461CF72}"/>
              </a:ext>
            </a:extLst>
          </p:cNvPr>
          <p:cNvSpPr txBox="1"/>
          <p:nvPr/>
        </p:nvSpPr>
        <p:spPr>
          <a:xfrm>
            <a:off x="12154" y="4329676"/>
            <a:ext cx="2019720" cy="307777"/>
          </a:xfrm>
          <a:prstGeom prst="rect">
            <a:avLst/>
          </a:prstGeom>
          <a:noFill/>
          <a:ln>
            <a:solidFill>
              <a:schemeClr val="bg2">
                <a:lumMod val="75000"/>
              </a:schemeClr>
            </a:solidFill>
          </a:ln>
        </p:spPr>
        <p:txBody>
          <a:bodyPr wrap="square" rtlCol="0">
            <a:spAutoFit/>
          </a:bodyPr>
          <a:lstStyle/>
          <a:p>
            <a:r>
              <a:rPr lang="de-FR" sz="1400"/>
              <a:t>Gen </a:t>
            </a:r>
            <a:r>
              <a:rPr lang="de-DE" sz="1400" dirty="0"/>
              <a:t>Z</a:t>
            </a:r>
            <a:r>
              <a:rPr lang="de-FR" sz="1400"/>
              <a:t>: </a:t>
            </a:r>
            <a:r>
              <a:rPr lang="de-FR" sz="1400" dirty="0"/>
              <a:t>geb. 1997 – 2012</a:t>
            </a:r>
          </a:p>
        </p:txBody>
      </p:sp>
    </p:spTree>
    <p:extLst>
      <p:ext uri="{BB962C8B-B14F-4D97-AF65-F5344CB8AC3E}">
        <p14:creationId xmlns:p14="http://schemas.microsoft.com/office/powerpoint/2010/main" val="371175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BFE87-55FF-B0E6-511F-C3816F0907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160301-2861-02DE-1BE9-10012DB08AFF}"/>
              </a:ext>
            </a:extLst>
          </p:cNvPr>
          <p:cNvSpPr>
            <a:spLocks noGrp="1"/>
          </p:cNvSpPr>
          <p:nvPr>
            <p:ph type="title"/>
          </p:nvPr>
        </p:nvSpPr>
        <p:spPr/>
        <p:txBody>
          <a:bodyPr/>
          <a:lstStyle/>
          <a:p>
            <a:r>
              <a:rPr lang="de-DE" b="1" dirty="0"/>
              <a:t>Ergebnisse der </a:t>
            </a:r>
            <a:r>
              <a:rPr lang="de-DE" b="1" dirty="0" err="1"/>
              <a:t>Mentiumfrage</a:t>
            </a:r>
            <a:endParaRPr lang="de-DE" b="1" dirty="0"/>
          </a:p>
        </p:txBody>
      </p:sp>
      <p:pic>
        <p:nvPicPr>
          <p:cNvPr id="6" name="Grafik 5" descr="Ein Bild, das Text enthält.&#10;&#10;Automatisch generierte Beschreibung">
            <a:extLst>
              <a:ext uri="{FF2B5EF4-FFF2-40B4-BE49-F238E27FC236}">
                <a16:creationId xmlns:a16="http://schemas.microsoft.com/office/drawing/2014/main" id="{AEA43E0C-0A34-A04B-A442-7F56F7238F8F}"/>
              </a:ext>
            </a:extLst>
          </p:cNvPr>
          <p:cNvPicPr>
            <a:picLocks noChangeAspect="1"/>
          </p:cNvPicPr>
          <p:nvPr/>
        </p:nvPicPr>
        <p:blipFill>
          <a:blip r:embed="rId3"/>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93BA8619-A5B2-A6EF-22A5-B5454F084588}"/>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5" name="Grafik 4">
            <a:extLst>
              <a:ext uri="{FF2B5EF4-FFF2-40B4-BE49-F238E27FC236}">
                <a16:creationId xmlns:a16="http://schemas.microsoft.com/office/drawing/2014/main" id="{33C02F0A-065E-0BB1-622E-0E849639501E}"/>
              </a:ext>
            </a:extLst>
          </p:cNvPr>
          <p:cNvPicPr>
            <a:picLocks noChangeAspect="1"/>
          </p:cNvPicPr>
          <p:nvPr/>
        </p:nvPicPr>
        <p:blipFill>
          <a:blip r:embed="rId5"/>
          <a:stretch>
            <a:fillRect/>
          </a:stretch>
        </p:blipFill>
        <p:spPr>
          <a:xfrm>
            <a:off x="9453717" y="-448783"/>
            <a:ext cx="2531806" cy="2531806"/>
          </a:xfrm>
          <a:prstGeom prst="rect">
            <a:avLst/>
          </a:prstGeom>
        </p:spPr>
      </p:pic>
      <p:sp>
        <p:nvSpPr>
          <p:cNvPr id="3" name="Textfeld 2">
            <a:extLst>
              <a:ext uri="{FF2B5EF4-FFF2-40B4-BE49-F238E27FC236}">
                <a16:creationId xmlns:a16="http://schemas.microsoft.com/office/drawing/2014/main" id="{2440D5C9-6B0B-BFE3-59AF-57521C2AFE55}"/>
              </a:ext>
            </a:extLst>
          </p:cNvPr>
          <p:cNvSpPr txBox="1"/>
          <p:nvPr/>
        </p:nvSpPr>
        <p:spPr>
          <a:xfrm>
            <a:off x="5389123" y="3161489"/>
            <a:ext cx="2430858" cy="369332"/>
          </a:xfrm>
          <a:prstGeom prst="rect">
            <a:avLst/>
          </a:prstGeom>
          <a:noFill/>
        </p:spPr>
        <p:txBody>
          <a:bodyPr wrap="none" rtlCol="0">
            <a:spAutoFit/>
          </a:bodyPr>
          <a:lstStyle/>
          <a:p>
            <a:r>
              <a:rPr lang="de-FR" dirty="0"/>
              <a:t>Ergebnisse reinkopieren</a:t>
            </a:r>
          </a:p>
        </p:txBody>
      </p:sp>
    </p:spTree>
    <p:extLst>
      <p:ext uri="{BB962C8B-B14F-4D97-AF65-F5344CB8AC3E}">
        <p14:creationId xmlns:p14="http://schemas.microsoft.com/office/powerpoint/2010/main" val="84105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49FF0-C52F-8631-559A-9CD3341C7FFE}"/>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681DD0A1-F2B6-70FE-41F0-2DA1CDA5F825}"/>
              </a:ext>
            </a:extLst>
          </p:cNvPr>
          <p:cNvSpPr>
            <a:spLocks noGrp="1"/>
          </p:cNvSpPr>
          <p:nvPr>
            <p:ph type="title"/>
          </p:nvPr>
        </p:nvSpPr>
        <p:spPr/>
        <p:txBody>
          <a:bodyPr/>
          <a:lstStyle/>
          <a:p>
            <a:r>
              <a:rPr lang="de-DE" b="1" dirty="0"/>
              <a:t>Ergebnisse der </a:t>
            </a:r>
            <a:r>
              <a:rPr lang="de-DE" b="1" dirty="0" err="1"/>
              <a:t>appinio</a:t>
            </a:r>
            <a:r>
              <a:rPr lang="de-DE" b="1" dirty="0"/>
              <a:t>-Studie</a:t>
            </a:r>
          </a:p>
        </p:txBody>
      </p:sp>
      <p:pic>
        <p:nvPicPr>
          <p:cNvPr id="2" name="Grafik 1">
            <a:extLst>
              <a:ext uri="{FF2B5EF4-FFF2-40B4-BE49-F238E27FC236}">
                <a16:creationId xmlns:a16="http://schemas.microsoft.com/office/drawing/2014/main" id="{EF38DD99-435C-7B0B-F2EA-9F6AF49C3179}"/>
              </a:ext>
            </a:extLst>
          </p:cNvPr>
          <p:cNvPicPr>
            <a:picLocks noChangeAspect="1"/>
          </p:cNvPicPr>
          <p:nvPr/>
        </p:nvPicPr>
        <p:blipFill>
          <a:blip r:embed="rId3"/>
          <a:stretch>
            <a:fillRect/>
          </a:stretch>
        </p:blipFill>
        <p:spPr>
          <a:xfrm>
            <a:off x="9589854" y="-453727"/>
            <a:ext cx="2531806" cy="25318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9FCA96DD-80FE-0418-F6C8-D14C39A1EB09}"/>
              </a:ext>
            </a:extLst>
          </p:cNvPr>
          <p:cNvPicPr>
            <a:picLocks noChangeAspect="1"/>
          </p:cNvPicPr>
          <p:nvPr/>
        </p:nvPicPr>
        <p:blipFill>
          <a:blip r:embed="rId4"/>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BD9048EB-1D1C-13C0-D537-913FFD75744B}"/>
              </a:ext>
            </a:extLst>
          </p:cNvPr>
          <p:cNvPicPr>
            <a:picLocks noChangeAspect="1"/>
          </p:cNvPicPr>
          <p:nvPr/>
        </p:nvPicPr>
        <p:blipFill>
          <a:blip r:embed="rId5"/>
          <a:stretch>
            <a:fillRect/>
          </a:stretch>
        </p:blipFill>
        <p:spPr>
          <a:xfrm>
            <a:off x="9200644" y="6232722"/>
            <a:ext cx="2991355" cy="625278"/>
          </a:xfrm>
          <a:prstGeom prst="rect">
            <a:avLst/>
          </a:prstGeom>
        </p:spPr>
      </p:pic>
      <p:pic>
        <p:nvPicPr>
          <p:cNvPr id="11" name="Grafik 10">
            <a:extLst>
              <a:ext uri="{FF2B5EF4-FFF2-40B4-BE49-F238E27FC236}">
                <a16:creationId xmlns:a16="http://schemas.microsoft.com/office/drawing/2014/main" id="{D27C0761-BEB4-0685-B4C3-30B2223E6F0C}"/>
              </a:ext>
            </a:extLst>
          </p:cNvPr>
          <p:cNvPicPr>
            <a:picLocks noChangeAspect="1"/>
          </p:cNvPicPr>
          <p:nvPr/>
        </p:nvPicPr>
        <p:blipFill>
          <a:blip r:embed="rId6"/>
          <a:srcRect/>
          <a:stretch/>
        </p:blipFill>
        <p:spPr>
          <a:xfrm>
            <a:off x="2071635" y="1849770"/>
            <a:ext cx="8048729" cy="3990617"/>
          </a:xfrm>
          <a:prstGeom prst="rect">
            <a:avLst/>
          </a:prstGeom>
        </p:spPr>
      </p:pic>
      <p:sp>
        <p:nvSpPr>
          <p:cNvPr id="5" name="Textfeld 4">
            <a:extLst>
              <a:ext uri="{FF2B5EF4-FFF2-40B4-BE49-F238E27FC236}">
                <a16:creationId xmlns:a16="http://schemas.microsoft.com/office/drawing/2014/main" id="{E9AF89AF-739D-F5E3-2E08-57815B931C18}"/>
              </a:ext>
            </a:extLst>
          </p:cNvPr>
          <p:cNvSpPr txBox="1"/>
          <p:nvPr/>
        </p:nvSpPr>
        <p:spPr>
          <a:xfrm>
            <a:off x="10160125" y="4363693"/>
            <a:ext cx="2019719" cy="307777"/>
          </a:xfrm>
          <a:prstGeom prst="rect">
            <a:avLst/>
          </a:prstGeom>
          <a:noFill/>
          <a:ln>
            <a:solidFill>
              <a:schemeClr val="bg2">
                <a:lumMod val="75000"/>
              </a:schemeClr>
            </a:solidFill>
          </a:ln>
        </p:spPr>
        <p:txBody>
          <a:bodyPr wrap="square" rtlCol="0">
            <a:spAutoFit/>
          </a:bodyPr>
          <a:lstStyle/>
          <a:p>
            <a:r>
              <a:rPr lang="de-FR" sz="1400"/>
              <a:t>Gen </a:t>
            </a:r>
            <a:r>
              <a:rPr lang="de-DE" sz="1400" dirty="0"/>
              <a:t>Y</a:t>
            </a:r>
            <a:r>
              <a:rPr lang="de-FR" sz="1400"/>
              <a:t>: </a:t>
            </a:r>
            <a:r>
              <a:rPr lang="de-FR" sz="1400" dirty="0"/>
              <a:t>geb. 1981 – 1996 </a:t>
            </a:r>
          </a:p>
        </p:txBody>
      </p:sp>
      <p:sp>
        <p:nvSpPr>
          <p:cNvPr id="6" name="Textfeld 5">
            <a:extLst>
              <a:ext uri="{FF2B5EF4-FFF2-40B4-BE49-F238E27FC236}">
                <a16:creationId xmlns:a16="http://schemas.microsoft.com/office/drawing/2014/main" id="{AA51922D-25EB-FE69-824D-E3D73EEE5927}"/>
              </a:ext>
            </a:extLst>
          </p:cNvPr>
          <p:cNvSpPr txBox="1"/>
          <p:nvPr/>
        </p:nvSpPr>
        <p:spPr>
          <a:xfrm>
            <a:off x="12154" y="4329676"/>
            <a:ext cx="2019720" cy="307777"/>
          </a:xfrm>
          <a:prstGeom prst="rect">
            <a:avLst/>
          </a:prstGeom>
          <a:noFill/>
          <a:ln>
            <a:solidFill>
              <a:schemeClr val="bg2">
                <a:lumMod val="75000"/>
              </a:schemeClr>
            </a:solidFill>
          </a:ln>
        </p:spPr>
        <p:txBody>
          <a:bodyPr wrap="square" rtlCol="0">
            <a:spAutoFit/>
          </a:bodyPr>
          <a:lstStyle/>
          <a:p>
            <a:r>
              <a:rPr lang="de-FR" sz="1400"/>
              <a:t>Gen </a:t>
            </a:r>
            <a:r>
              <a:rPr lang="de-DE" sz="1400" dirty="0"/>
              <a:t>Z</a:t>
            </a:r>
            <a:r>
              <a:rPr lang="de-FR" sz="1400"/>
              <a:t>: </a:t>
            </a:r>
            <a:r>
              <a:rPr lang="de-FR" sz="1400" dirty="0"/>
              <a:t>geb. 1997 – 2012</a:t>
            </a:r>
          </a:p>
        </p:txBody>
      </p:sp>
    </p:spTree>
    <p:extLst>
      <p:ext uri="{BB962C8B-B14F-4D97-AF65-F5344CB8AC3E}">
        <p14:creationId xmlns:p14="http://schemas.microsoft.com/office/powerpoint/2010/main" val="1484631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79C71-11A8-56FB-485C-DED7987FB8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5330BF-E11D-166A-AD3E-4B899AB2ECF5}"/>
              </a:ext>
            </a:extLst>
          </p:cNvPr>
          <p:cNvSpPr>
            <a:spLocks noGrp="1"/>
          </p:cNvSpPr>
          <p:nvPr>
            <p:ph type="title"/>
          </p:nvPr>
        </p:nvSpPr>
        <p:spPr/>
        <p:txBody>
          <a:bodyPr/>
          <a:lstStyle/>
          <a:p>
            <a:r>
              <a:rPr lang="de-DE" b="1" dirty="0"/>
              <a:t>Ergebnisse der </a:t>
            </a:r>
            <a:r>
              <a:rPr lang="de-DE" b="1" dirty="0" err="1"/>
              <a:t>Mentiumfrage</a:t>
            </a:r>
            <a:endParaRPr lang="de-DE" b="1" dirty="0"/>
          </a:p>
        </p:txBody>
      </p:sp>
      <p:pic>
        <p:nvPicPr>
          <p:cNvPr id="6" name="Grafik 5" descr="Ein Bild, das Text enthält.&#10;&#10;Automatisch generierte Beschreibung">
            <a:extLst>
              <a:ext uri="{FF2B5EF4-FFF2-40B4-BE49-F238E27FC236}">
                <a16:creationId xmlns:a16="http://schemas.microsoft.com/office/drawing/2014/main" id="{F3C992B4-FCFB-B651-9DDF-2D70114F132B}"/>
              </a:ext>
            </a:extLst>
          </p:cNvPr>
          <p:cNvPicPr>
            <a:picLocks noChangeAspect="1"/>
          </p:cNvPicPr>
          <p:nvPr/>
        </p:nvPicPr>
        <p:blipFill>
          <a:blip r:embed="rId3"/>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F057032B-6F30-CA7B-81B6-AED0AD402321}"/>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5" name="Grafik 4">
            <a:extLst>
              <a:ext uri="{FF2B5EF4-FFF2-40B4-BE49-F238E27FC236}">
                <a16:creationId xmlns:a16="http://schemas.microsoft.com/office/drawing/2014/main" id="{584336D8-F0CE-E884-2330-BA990364EA44}"/>
              </a:ext>
            </a:extLst>
          </p:cNvPr>
          <p:cNvPicPr>
            <a:picLocks noChangeAspect="1"/>
          </p:cNvPicPr>
          <p:nvPr/>
        </p:nvPicPr>
        <p:blipFill>
          <a:blip r:embed="rId5"/>
          <a:stretch>
            <a:fillRect/>
          </a:stretch>
        </p:blipFill>
        <p:spPr>
          <a:xfrm>
            <a:off x="9453717" y="-448783"/>
            <a:ext cx="2531806" cy="2531806"/>
          </a:xfrm>
          <a:prstGeom prst="rect">
            <a:avLst/>
          </a:prstGeom>
        </p:spPr>
      </p:pic>
      <p:sp>
        <p:nvSpPr>
          <p:cNvPr id="3" name="Textfeld 2">
            <a:extLst>
              <a:ext uri="{FF2B5EF4-FFF2-40B4-BE49-F238E27FC236}">
                <a16:creationId xmlns:a16="http://schemas.microsoft.com/office/drawing/2014/main" id="{0FE0E81B-4D7B-EB81-09D2-5A9AD15585B8}"/>
              </a:ext>
            </a:extLst>
          </p:cNvPr>
          <p:cNvSpPr txBox="1"/>
          <p:nvPr/>
        </p:nvSpPr>
        <p:spPr>
          <a:xfrm>
            <a:off x="5389123" y="3161489"/>
            <a:ext cx="2430858" cy="369332"/>
          </a:xfrm>
          <a:prstGeom prst="rect">
            <a:avLst/>
          </a:prstGeom>
          <a:noFill/>
        </p:spPr>
        <p:txBody>
          <a:bodyPr wrap="none" rtlCol="0">
            <a:spAutoFit/>
          </a:bodyPr>
          <a:lstStyle/>
          <a:p>
            <a:r>
              <a:rPr lang="de-FR" dirty="0"/>
              <a:t>Ergebnisse reinkopieren</a:t>
            </a:r>
          </a:p>
        </p:txBody>
      </p:sp>
    </p:spTree>
    <p:extLst>
      <p:ext uri="{BB962C8B-B14F-4D97-AF65-F5344CB8AC3E}">
        <p14:creationId xmlns:p14="http://schemas.microsoft.com/office/powerpoint/2010/main" val="2319527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BD63-4389-6581-CB80-CCAAF0AC1BD4}"/>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40496B61-112E-B1E8-1ACE-2DADD6491556}"/>
              </a:ext>
            </a:extLst>
          </p:cNvPr>
          <p:cNvSpPr>
            <a:spLocks noGrp="1"/>
          </p:cNvSpPr>
          <p:nvPr>
            <p:ph type="title"/>
          </p:nvPr>
        </p:nvSpPr>
        <p:spPr/>
        <p:txBody>
          <a:bodyPr/>
          <a:lstStyle/>
          <a:p>
            <a:r>
              <a:rPr lang="de-DE" b="1" dirty="0"/>
              <a:t>Ergebnisse der </a:t>
            </a:r>
            <a:r>
              <a:rPr lang="de-DE" b="1" dirty="0" err="1"/>
              <a:t>appinio</a:t>
            </a:r>
            <a:r>
              <a:rPr lang="de-DE" b="1" dirty="0"/>
              <a:t>-Studie</a:t>
            </a:r>
          </a:p>
        </p:txBody>
      </p:sp>
      <p:pic>
        <p:nvPicPr>
          <p:cNvPr id="2" name="Grafik 1">
            <a:extLst>
              <a:ext uri="{FF2B5EF4-FFF2-40B4-BE49-F238E27FC236}">
                <a16:creationId xmlns:a16="http://schemas.microsoft.com/office/drawing/2014/main" id="{AC256539-1F2E-1D3D-E50C-157A2B3A36A5}"/>
              </a:ext>
            </a:extLst>
          </p:cNvPr>
          <p:cNvPicPr>
            <a:picLocks noChangeAspect="1"/>
          </p:cNvPicPr>
          <p:nvPr/>
        </p:nvPicPr>
        <p:blipFill>
          <a:blip r:embed="rId3"/>
          <a:stretch>
            <a:fillRect/>
          </a:stretch>
        </p:blipFill>
        <p:spPr>
          <a:xfrm>
            <a:off x="9589854" y="-453727"/>
            <a:ext cx="2531806" cy="25318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64617833-33C2-8ED1-E1DC-0F1FC503298C}"/>
              </a:ext>
            </a:extLst>
          </p:cNvPr>
          <p:cNvPicPr>
            <a:picLocks noChangeAspect="1"/>
          </p:cNvPicPr>
          <p:nvPr/>
        </p:nvPicPr>
        <p:blipFill>
          <a:blip r:embed="rId4"/>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B8482167-1ACB-5F82-A42A-FE7DF3A34962}"/>
              </a:ext>
            </a:extLst>
          </p:cNvPr>
          <p:cNvPicPr>
            <a:picLocks noChangeAspect="1"/>
          </p:cNvPicPr>
          <p:nvPr/>
        </p:nvPicPr>
        <p:blipFill>
          <a:blip r:embed="rId5"/>
          <a:stretch>
            <a:fillRect/>
          </a:stretch>
        </p:blipFill>
        <p:spPr>
          <a:xfrm>
            <a:off x="9200644" y="6232722"/>
            <a:ext cx="2991355" cy="625278"/>
          </a:xfrm>
          <a:prstGeom prst="rect">
            <a:avLst/>
          </a:prstGeom>
        </p:spPr>
      </p:pic>
      <p:pic>
        <p:nvPicPr>
          <p:cNvPr id="11" name="Grafik 10">
            <a:extLst>
              <a:ext uri="{FF2B5EF4-FFF2-40B4-BE49-F238E27FC236}">
                <a16:creationId xmlns:a16="http://schemas.microsoft.com/office/drawing/2014/main" id="{510FC2B9-FE87-AA70-CF11-B28A71AF4AF3}"/>
              </a:ext>
            </a:extLst>
          </p:cNvPr>
          <p:cNvPicPr>
            <a:picLocks noChangeAspect="1"/>
          </p:cNvPicPr>
          <p:nvPr/>
        </p:nvPicPr>
        <p:blipFill>
          <a:blip r:embed="rId6"/>
          <a:srcRect/>
          <a:stretch/>
        </p:blipFill>
        <p:spPr>
          <a:xfrm>
            <a:off x="2071635" y="1849770"/>
            <a:ext cx="8048729" cy="3990617"/>
          </a:xfrm>
          <a:prstGeom prst="rect">
            <a:avLst/>
          </a:prstGeom>
        </p:spPr>
      </p:pic>
      <p:sp>
        <p:nvSpPr>
          <p:cNvPr id="5" name="Textfeld 4">
            <a:extLst>
              <a:ext uri="{FF2B5EF4-FFF2-40B4-BE49-F238E27FC236}">
                <a16:creationId xmlns:a16="http://schemas.microsoft.com/office/drawing/2014/main" id="{200C8CB9-DD09-37AB-4110-BF8467947AAA}"/>
              </a:ext>
            </a:extLst>
          </p:cNvPr>
          <p:cNvSpPr txBox="1"/>
          <p:nvPr/>
        </p:nvSpPr>
        <p:spPr>
          <a:xfrm>
            <a:off x="10160125" y="4363693"/>
            <a:ext cx="2019719" cy="307777"/>
          </a:xfrm>
          <a:prstGeom prst="rect">
            <a:avLst/>
          </a:prstGeom>
          <a:noFill/>
          <a:ln>
            <a:solidFill>
              <a:schemeClr val="bg2">
                <a:lumMod val="75000"/>
              </a:schemeClr>
            </a:solidFill>
          </a:ln>
        </p:spPr>
        <p:txBody>
          <a:bodyPr wrap="square" rtlCol="0">
            <a:spAutoFit/>
          </a:bodyPr>
          <a:lstStyle/>
          <a:p>
            <a:r>
              <a:rPr lang="de-FR" sz="1400"/>
              <a:t>Gen </a:t>
            </a:r>
            <a:r>
              <a:rPr lang="de-DE" sz="1400" dirty="0"/>
              <a:t>Y</a:t>
            </a:r>
            <a:r>
              <a:rPr lang="de-FR" sz="1400"/>
              <a:t>: </a:t>
            </a:r>
            <a:r>
              <a:rPr lang="de-FR" sz="1400" dirty="0"/>
              <a:t>geb. 1981 – 1996 </a:t>
            </a:r>
          </a:p>
        </p:txBody>
      </p:sp>
      <p:sp>
        <p:nvSpPr>
          <p:cNvPr id="6" name="Textfeld 5">
            <a:extLst>
              <a:ext uri="{FF2B5EF4-FFF2-40B4-BE49-F238E27FC236}">
                <a16:creationId xmlns:a16="http://schemas.microsoft.com/office/drawing/2014/main" id="{5CA26212-63A2-E8A4-5FB6-08A82D1CB428}"/>
              </a:ext>
            </a:extLst>
          </p:cNvPr>
          <p:cNvSpPr txBox="1"/>
          <p:nvPr/>
        </p:nvSpPr>
        <p:spPr>
          <a:xfrm>
            <a:off x="12154" y="4329676"/>
            <a:ext cx="2019720" cy="307777"/>
          </a:xfrm>
          <a:prstGeom prst="rect">
            <a:avLst/>
          </a:prstGeom>
          <a:noFill/>
          <a:ln>
            <a:solidFill>
              <a:schemeClr val="bg2">
                <a:lumMod val="75000"/>
              </a:schemeClr>
            </a:solidFill>
          </a:ln>
        </p:spPr>
        <p:txBody>
          <a:bodyPr wrap="square" rtlCol="0">
            <a:spAutoFit/>
          </a:bodyPr>
          <a:lstStyle/>
          <a:p>
            <a:r>
              <a:rPr lang="de-FR" sz="1400"/>
              <a:t>Gen </a:t>
            </a:r>
            <a:r>
              <a:rPr lang="de-DE" sz="1400" dirty="0"/>
              <a:t>Z</a:t>
            </a:r>
            <a:r>
              <a:rPr lang="de-FR" sz="1400"/>
              <a:t>: </a:t>
            </a:r>
            <a:r>
              <a:rPr lang="de-FR" sz="1400" dirty="0"/>
              <a:t>geb. 1997 – 2012</a:t>
            </a:r>
          </a:p>
        </p:txBody>
      </p:sp>
    </p:spTree>
    <p:extLst>
      <p:ext uri="{BB962C8B-B14F-4D97-AF65-F5344CB8AC3E}">
        <p14:creationId xmlns:p14="http://schemas.microsoft.com/office/powerpoint/2010/main" val="252892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393AE-F9B5-6D91-11CE-CEC963229DF1}"/>
              </a:ext>
            </a:extLst>
          </p:cNvPr>
          <p:cNvSpPr>
            <a:spLocks noGrp="1"/>
          </p:cNvSpPr>
          <p:nvPr>
            <p:ph type="title"/>
          </p:nvPr>
        </p:nvSpPr>
        <p:spPr/>
        <p:txBody>
          <a:bodyPr/>
          <a:lstStyle/>
          <a:p>
            <a:r>
              <a:rPr lang="de-DE" b="1" dirty="0"/>
              <a:t>Ergebnisse der </a:t>
            </a:r>
            <a:r>
              <a:rPr lang="de-DE" b="1" dirty="0" err="1"/>
              <a:t>Mentiumfrage</a:t>
            </a:r>
            <a:endParaRPr lang="de-DE" b="1" dirty="0"/>
          </a:p>
        </p:txBody>
      </p:sp>
      <p:pic>
        <p:nvPicPr>
          <p:cNvPr id="6" name="Grafik 5" descr="Ein Bild, das Text enthält.&#10;&#10;Automatisch generierte Beschreibung">
            <a:extLst>
              <a:ext uri="{FF2B5EF4-FFF2-40B4-BE49-F238E27FC236}">
                <a16:creationId xmlns:a16="http://schemas.microsoft.com/office/drawing/2014/main" id="{ED29EC68-EA25-9547-A1C1-F1BC83771861}"/>
              </a:ext>
            </a:extLst>
          </p:cNvPr>
          <p:cNvPicPr>
            <a:picLocks noChangeAspect="1"/>
          </p:cNvPicPr>
          <p:nvPr/>
        </p:nvPicPr>
        <p:blipFill>
          <a:blip r:embed="rId3"/>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D3156D54-5BDA-D9FE-ADFA-332569AF6365}"/>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5" name="Grafik 4">
            <a:extLst>
              <a:ext uri="{FF2B5EF4-FFF2-40B4-BE49-F238E27FC236}">
                <a16:creationId xmlns:a16="http://schemas.microsoft.com/office/drawing/2014/main" id="{3F292918-C3BC-9FE2-C919-671354E9A578}"/>
              </a:ext>
            </a:extLst>
          </p:cNvPr>
          <p:cNvPicPr>
            <a:picLocks noChangeAspect="1"/>
          </p:cNvPicPr>
          <p:nvPr/>
        </p:nvPicPr>
        <p:blipFill>
          <a:blip r:embed="rId5"/>
          <a:stretch>
            <a:fillRect/>
          </a:stretch>
        </p:blipFill>
        <p:spPr>
          <a:xfrm>
            <a:off x="9453717" y="-448783"/>
            <a:ext cx="2531806" cy="2531806"/>
          </a:xfrm>
          <a:prstGeom prst="rect">
            <a:avLst/>
          </a:prstGeom>
        </p:spPr>
      </p:pic>
      <p:sp>
        <p:nvSpPr>
          <p:cNvPr id="3" name="Textfeld 2">
            <a:extLst>
              <a:ext uri="{FF2B5EF4-FFF2-40B4-BE49-F238E27FC236}">
                <a16:creationId xmlns:a16="http://schemas.microsoft.com/office/drawing/2014/main" id="{865E12D3-F9D6-8B07-438E-88C95D3F0104}"/>
              </a:ext>
            </a:extLst>
          </p:cNvPr>
          <p:cNvSpPr txBox="1"/>
          <p:nvPr/>
        </p:nvSpPr>
        <p:spPr>
          <a:xfrm>
            <a:off x="5389123" y="3161489"/>
            <a:ext cx="2430858" cy="369332"/>
          </a:xfrm>
          <a:prstGeom prst="rect">
            <a:avLst/>
          </a:prstGeom>
          <a:noFill/>
        </p:spPr>
        <p:txBody>
          <a:bodyPr wrap="none" rtlCol="0">
            <a:spAutoFit/>
          </a:bodyPr>
          <a:lstStyle/>
          <a:p>
            <a:r>
              <a:rPr lang="de-FR" dirty="0"/>
              <a:t>Ergebnisse reinkopieren</a:t>
            </a:r>
          </a:p>
        </p:txBody>
      </p:sp>
    </p:spTree>
    <p:extLst>
      <p:ext uri="{BB962C8B-B14F-4D97-AF65-F5344CB8AC3E}">
        <p14:creationId xmlns:p14="http://schemas.microsoft.com/office/powerpoint/2010/main" val="277595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45C7-38A1-AC9F-29BE-C35FCA44119F}"/>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1B8812A3-D0C5-10C7-AE20-F95D7F09F5D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dirty="0"/>
          </a:p>
        </p:txBody>
      </p:sp>
      <p:sp>
        <p:nvSpPr>
          <p:cNvPr id="2" name="Titel 1">
            <a:extLst>
              <a:ext uri="{FF2B5EF4-FFF2-40B4-BE49-F238E27FC236}">
                <a16:creationId xmlns:a16="http://schemas.microsoft.com/office/drawing/2014/main" id="{367B9BF3-23F2-BF6C-2F36-ED5FFB9C44DB}"/>
              </a:ext>
            </a:extLst>
          </p:cNvPr>
          <p:cNvSpPr>
            <a:spLocks noGrp="1"/>
          </p:cNvSpPr>
          <p:nvPr>
            <p:ph type="title"/>
          </p:nvPr>
        </p:nvSpPr>
        <p:spPr/>
        <p:txBody>
          <a:bodyPr>
            <a:normAutofit/>
          </a:bodyPr>
          <a:lstStyle/>
          <a:p>
            <a:pPr algn="ctr"/>
            <a:r>
              <a:rPr lang="de-DE" b="1" dirty="0"/>
              <a:t>Weshalb nutzen wir Soziale Medien?</a:t>
            </a:r>
          </a:p>
        </p:txBody>
      </p:sp>
      <p:sp>
        <p:nvSpPr>
          <p:cNvPr id="10" name="Textplatzhalter 9">
            <a:extLst>
              <a:ext uri="{FF2B5EF4-FFF2-40B4-BE49-F238E27FC236}">
                <a16:creationId xmlns:a16="http://schemas.microsoft.com/office/drawing/2014/main" id="{7E2C5ADB-99D4-1FB9-3ADA-52E7E47F9D61}"/>
              </a:ext>
            </a:extLst>
          </p:cNvPr>
          <p:cNvSpPr>
            <a:spLocks noGrp="1"/>
          </p:cNvSpPr>
          <p:nvPr>
            <p:ph type="body" idx="1"/>
          </p:nvPr>
        </p:nvSpPr>
        <p:spPr/>
        <p:txBody>
          <a:bodyPr/>
          <a:lstStyle/>
          <a:p>
            <a:endParaRPr lang="de-DE"/>
          </a:p>
        </p:txBody>
      </p:sp>
      <p:pic>
        <p:nvPicPr>
          <p:cNvPr id="3" name="Grafik 2">
            <a:extLst>
              <a:ext uri="{FF2B5EF4-FFF2-40B4-BE49-F238E27FC236}">
                <a16:creationId xmlns:a16="http://schemas.microsoft.com/office/drawing/2014/main" id="{F1E1FC67-7248-5D02-4753-40DAC850ED8B}"/>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9EB02A97-0417-93C6-7DD5-247470618697}"/>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8D464B8E-AA8D-184F-7B98-43FD05D8978B}"/>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625762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7547-4FA6-8624-A459-2E1315A0C9BB}"/>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F2B4032-3322-0A6A-04B1-9893BC760BF1}"/>
              </a:ext>
            </a:extLst>
          </p:cNvPr>
          <p:cNvSpPr txBox="1">
            <a:spLocks/>
          </p:cNvSpPr>
          <p:nvPr/>
        </p:nvSpPr>
        <p:spPr>
          <a:xfrm>
            <a:off x="410496" y="3158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t>Weshalb nutzen wir Soziale Medien?</a:t>
            </a:r>
          </a:p>
        </p:txBody>
      </p:sp>
      <p:graphicFrame>
        <p:nvGraphicFramePr>
          <p:cNvPr id="3" name="Diagramm 2">
            <a:extLst>
              <a:ext uri="{FF2B5EF4-FFF2-40B4-BE49-F238E27FC236}">
                <a16:creationId xmlns:a16="http://schemas.microsoft.com/office/drawing/2014/main" id="{5E44ED57-3DDA-CEAB-9068-BA70F8A9ACA8}"/>
              </a:ext>
            </a:extLst>
          </p:cNvPr>
          <p:cNvGraphicFramePr/>
          <p:nvPr/>
        </p:nvGraphicFramePr>
        <p:xfrm>
          <a:off x="2032000" y="11803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fik 1">
            <a:extLst>
              <a:ext uri="{FF2B5EF4-FFF2-40B4-BE49-F238E27FC236}">
                <a16:creationId xmlns:a16="http://schemas.microsoft.com/office/drawing/2014/main" id="{AD1487CB-8572-0202-F6CB-E9C93A295D56}"/>
              </a:ext>
            </a:extLst>
          </p:cNvPr>
          <p:cNvPicPr>
            <a:picLocks noChangeAspect="1"/>
          </p:cNvPicPr>
          <p:nvPr/>
        </p:nvPicPr>
        <p:blipFill>
          <a:blip r:embed="rId8"/>
          <a:stretch>
            <a:fillRect/>
          </a:stretch>
        </p:blipFill>
        <p:spPr>
          <a:xfrm>
            <a:off x="9660193" y="-579935"/>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36C37F55-0190-009B-5CE4-2ED314AFBF09}"/>
              </a:ext>
            </a:extLst>
          </p:cNvPr>
          <p:cNvPicPr>
            <a:picLocks noChangeAspect="1"/>
          </p:cNvPicPr>
          <p:nvPr/>
        </p:nvPicPr>
        <p:blipFill>
          <a:blip r:embed="rId9"/>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39FCBCE5-71D7-7A0D-6F13-583794ED5137}"/>
              </a:ext>
            </a:extLst>
          </p:cNvPr>
          <p:cNvPicPr>
            <a:picLocks noChangeAspect="1"/>
          </p:cNvPicPr>
          <p:nvPr/>
        </p:nvPicPr>
        <p:blipFill>
          <a:blip r:embed="rId10"/>
          <a:stretch>
            <a:fillRect/>
          </a:stretch>
        </p:blipFill>
        <p:spPr>
          <a:xfrm>
            <a:off x="9807191" y="6359508"/>
            <a:ext cx="2384808" cy="498492"/>
          </a:xfrm>
          <a:prstGeom prst="rect">
            <a:avLst/>
          </a:prstGeom>
        </p:spPr>
      </p:pic>
      <p:sp>
        <p:nvSpPr>
          <p:cNvPr id="4" name="Textfeld 3">
            <a:extLst>
              <a:ext uri="{FF2B5EF4-FFF2-40B4-BE49-F238E27FC236}">
                <a16:creationId xmlns:a16="http://schemas.microsoft.com/office/drawing/2014/main" id="{74A7AB70-21AC-852A-E7C2-ACC7C93B62CC}"/>
              </a:ext>
            </a:extLst>
          </p:cNvPr>
          <p:cNvSpPr txBox="1"/>
          <p:nvPr/>
        </p:nvSpPr>
        <p:spPr>
          <a:xfrm>
            <a:off x="506719" y="2110093"/>
            <a:ext cx="3232657" cy="1138773"/>
          </a:xfrm>
          <a:prstGeom prst="rect">
            <a:avLst/>
          </a:prstGeom>
          <a:noFill/>
        </p:spPr>
        <p:txBody>
          <a:bodyPr wrap="square" rtlCol="0">
            <a:spAutoFit/>
          </a:bodyPr>
          <a:lstStyle/>
          <a:p>
            <a:r>
              <a:rPr lang="de-FR" sz="1400" b="1" dirty="0"/>
              <a:t>Hedonistische Belohnung:</a:t>
            </a:r>
            <a:endParaRPr lang="de-DE" sz="1400" b="1" dirty="0"/>
          </a:p>
          <a:p>
            <a:r>
              <a:rPr lang="de-DE" sz="1200" dirty="0"/>
              <a:t>Eine hedonistische Belohnung ist eine </a:t>
            </a:r>
            <a:r>
              <a:rPr lang="de-DE" sz="1200" b="1" dirty="0"/>
              <a:t>Belohnung</a:t>
            </a:r>
            <a:r>
              <a:rPr lang="de-DE" sz="1200" dirty="0"/>
              <a:t>, die darauf abzielt, jemandem direkt Freude, Genuss oder Spaß zu bereiten.</a:t>
            </a:r>
          </a:p>
          <a:p>
            <a:r>
              <a:rPr lang="de-FR" dirty="0"/>
              <a:t> </a:t>
            </a:r>
          </a:p>
        </p:txBody>
      </p:sp>
      <p:sp>
        <p:nvSpPr>
          <p:cNvPr id="6" name="Textfeld 5">
            <a:extLst>
              <a:ext uri="{FF2B5EF4-FFF2-40B4-BE49-F238E27FC236}">
                <a16:creationId xmlns:a16="http://schemas.microsoft.com/office/drawing/2014/main" id="{7BC4DD5C-D929-12A1-16BB-B810C860A9A4}"/>
              </a:ext>
            </a:extLst>
          </p:cNvPr>
          <p:cNvSpPr txBox="1"/>
          <p:nvPr/>
        </p:nvSpPr>
        <p:spPr>
          <a:xfrm>
            <a:off x="8022836" y="2117651"/>
            <a:ext cx="3568710" cy="1138773"/>
          </a:xfrm>
          <a:prstGeom prst="rect">
            <a:avLst/>
          </a:prstGeom>
          <a:noFill/>
        </p:spPr>
        <p:txBody>
          <a:bodyPr wrap="square" rtlCol="0">
            <a:spAutoFit/>
          </a:bodyPr>
          <a:lstStyle/>
          <a:p>
            <a:r>
              <a:rPr lang="de-FR" sz="1400" b="1" dirty="0"/>
              <a:t>Utilitaristische Belohnung: </a:t>
            </a:r>
            <a:endParaRPr lang="de-DE" sz="1400" b="1" dirty="0"/>
          </a:p>
          <a:p>
            <a:r>
              <a:rPr lang="de-DE" sz="1200" dirty="0"/>
              <a:t>Eine utilitaristische Belohnung ist eine Belohnung, die darauf abzielt, den größtmöglichen </a:t>
            </a:r>
            <a:r>
              <a:rPr lang="de-DE" sz="1200" b="1" dirty="0"/>
              <a:t>Nutzen</a:t>
            </a:r>
            <a:r>
              <a:rPr lang="de-DE" sz="1200" dirty="0"/>
              <a:t> oder das größte Glück für die meisten Menschen zu schaffen.</a:t>
            </a:r>
          </a:p>
          <a:p>
            <a:r>
              <a:rPr lang="de-FR" dirty="0"/>
              <a:t> </a:t>
            </a:r>
          </a:p>
        </p:txBody>
      </p:sp>
      <p:sp>
        <p:nvSpPr>
          <p:cNvPr id="9" name="Textfeld 8">
            <a:extLst>
              <a:ext uri="{FF2B5EF4-FFF2-40B4-BE49-F238E27FC236}">
                <a16:creationId xmlns:a16="http://schemas.microsoft.com/office/drawing/2014/main" id="{D3DF560E-D472-40D4-4FF3-19DBEA20766B}"/>
              </a:ext>
            </a:extLst>
          </p:cNvPr>
          <p:cNvSpPr txBox="1"/>
          <p:nvPr/>
        </p:nvSpPr>
        <p:spPr>
          <a:xfrm>
            <a:off x="7487818" y="5277543"/>
            <a:ext cx="3798714" cy="1600438"/>
          </a:xfrm>
          <a:prstGeom prst="rect">
            <a:avLst/>
          </a:prstGeom>
          <a:noFill/>
        </p:spPr>
        <p:txBody>
          <a:bodyPr wrap="square" rtlCol="0">
            <a:spAutoFit/>
          </a:bodyPr>
          <a:lstStyle/>
          <a:p>
            <a:endParaRPr lang="de-DE" dirty="0"/>
          </a:p>
          <a:p>
            <a:r>
              <a:rPr lang="de-DE" sz="1400" b="1" dirty="0"/>
              <a:t>Soziale Belohnung:</a:t>
            </a:r>
            <a:br>
              <a:rPr lang="de-DE" sz="1200" dirty="0"/>
            </a:br>
            <a:r>
              <a:rPr lang="de-DE" sz="1200" dirty="0"/>
              <a:t>Eine soziale Belohnung ist eine </a:t>
            </a:r>
            <a:r>
              <a:rPr lang="de-DE" sz="1200" b="1" dirty="0"/>
              <a:t>Belohnung</a:t>
            </a:r>
            <a:r>
              <a:rPr lang="de-DE" sz="1200" dirty="0"/>
              <a:t>, die aus Anerkennung, Lob oder positiven Reaktionen von </a:t>
            </a:r>
            <a:r>
              <a:rPr lang="de-DE" sz="1200" b="1" dirty="0"/>
              <a:t>anderen Menschen</a:t>
            </a:r>
            <a:r>
              <a:rPr lang="de-DE" sz="1200" dirty="0"/>
              <a:t> besteht, wie zum Beispiel ein Kompliment, Applaus oder Unterstützung.</a:t>
            </a:r>
          </a:p>
          <a:p>
            <a:endParaRPr lang="de-FR" dirty="0"/>
          </a:p>
        </p:txBody>
      </p:sp>
    </p:spTree>
    <p:extLst>
      <p:ext uri="{BB962C8B-B14F-4D97-AF65-F5344CB8AC3E}">
        <p14:creationId xmlns:p14="http://schemas.microsoft.com/office/powerpoint/2010/main" val="236376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Ablauf des Projekttags </a:t>
            </a:r>
          </a:p>
        </p:txBody>
      </p:sp>
      <p:sp>
        <p:nvSpPr>
          <p:cNvPr id="3" name="Inhaltsplatzhalter 2"/>
          <p:cNvSpPr>
            <a:spLocks noGrp="1"/>
          </p:cNvSpPr>
          <p:nvPr>
            <p:ph idx="1"/>
          </p:nvPr>
        </p:nvSpPr>
        <p:spPr>
          <a:xfrm>
            <a:off x="747346" y="1638299"/>
            <a:ext cx="11130126" cy="3624365"/>
          </a:xfrm>
        </p:spPr>
        <p:txBody>
          <a:bodyPr>
            <a:normAutofit fontScale="70000" lnSpcReduction="20000"/>
          </a:bodyPr>
          <a:lstStyle/>
          <a:p>
            <a:pPr marL="0" indent="0">
              <a:lnSpc>
                <a:spcPct val="150000"/>
              </a:lnSpc>
              <a:buNone/>
            </a:pPr>
            <a:r>
              <a:rPr lang="de-DE" sz="3300" dirty="0"/>
              <a:t>08:00		Einführung</a:t>
            </a:r>
          </a:p>
          <a:p>
            <a:pPr marL="0" indent="0">
              <a:lnSpc>
                <a:spcPct val="150000"/>
              </a:lnSpc>
              <a:buNone/>
            </a:pPr>
            <a:r>
              <a:rPr lang="de-DE" sz="3300" dirty="0"/>
              <a:t>08:15		Wie nutzt ihr </a:t>
            </a:r>
            <a:r>
              <a:rPr lang="de-DE" sz="3300" dirty="0" err="1"/>
              <a:t>Social</a:t>
            </a:r>
            <a:r>
              <a:rPr lang="de-DE" sz="3300" dirty="0"/>
              <a:t>-Media? </a:t>
            </a:r>
          </a:p>
          <a:p>
            <a:pPr marL="0" indent="0">
              <a:lnSpc>
                <a:spcPct val="150000"/>
              </a:lnSpc>
              <a:buNone/>
            </a:pPr>
            <a:r>
              <a:rPr lang="de-DE" sz="3300" dirty="0"/>
              <a:t>09:00		Diskussion zu Personalisierung und Echokammern</a:t>
            </a:r>
          </a:p>
          <a:p>
            <a:pPr marL="0" indent="0">
              <a:lnSpc>
                <a:spcPct val="150000"/>
              </a:lnSpc>
              <a:buNone/>
            </a:pPr>
            <a:r>
              <a:rPr lang="de-DE" sz="3300" dirty="0"/>
              <a:t>10:30 		Poster-Werkstatt zu Folgen von unreflektierter </a:t>
            </a:r>
            <a:r>
              <a:rPr lang="de-DE" sz="3300" dirty="0" err="1"/>
              <a:t>Social</a:t>
            </a:r>
            <a:r>
              <a:rPr lang="de-DE" sz="3300" dirty="0"/>
              <a:t>-Media Nutzung</a:t>
            </a:r>
          </a:p>
          <a:p>
            <a:pPr marL="0" indent="0">
              <a:lnSpc>
                <a:spcPct val="150000"/>
              </a:lnSpc>
              <a:buNone/>
            </a:pPr>
            <a:r>
              <a:rPr lang="de-DE" sz="3300" dirty="0"/>
              <a:t>12:00 		Vorstellung eurer Ideen </a:t>
            </a:r>
            <a:endParaRPr lang="de-DE" sz="3300" dirty="0">
              <a:solidFill>
                <a:srgbClr val="FF0000"/>
              </a:solidFill>
            </a:endParaRPr>
          </a:p>
          <a:p>
            <a:pPr marL="0" indent="0">
              <a:lnSpc>
                <a:spcPct val="150000"/>
              </a:lnSpc>
              <a:buNone/>
            </a:pPr>
            <a:r>
              <a:rPr lang="de-DE" sz="3300" dirty="0"/>
              <a:t>12:50  		Evaluation und Reflexion</a:t>
            </a:r>
          </a:p>
          <a:p>
            <a:pPr marL="0" indent="0">
              <a:buNone/>
            </a:pPr>
            <a:endParaRPr lang="de-DE" sz="2800" dirty="0"/>
          </a:p>
          <a:p>
            <a:endParaRPr lang="de-DE" sz="2800" dirty="0"/>
          </a:p>
          <a:p>
            <a:endParaRPr lang="de-DE" sz="2800" dirty="0"/>
          </a:p>
          <a:p>
            <a:endParaRPr lang="de-DE" sz="2800" dirty="0"/>
          </a:p>
          <a:p>
            <a:endParaRPr lang="de-DE" sz="2800" dirty="0"/>
          </a:p>
          <a:p>
            <a:pPr marL="0" indent="0">
              <a:buNone/>
            </a:pPr>
            <a:endParaRPr lang="de-DE" sz="2800" dirty="0"/>
          </a:p>
          <a:p>
            <a:endParaRPr lang="de-DE" dirty="0"/>
          </a:p>
        </p:txBody>
      </p:sp>
      <p:pic>
        <p:nvPicPr>
          <p:cNvPr id="6" name="Grafik 5">
            <a:extLst>
              <a:ext uri="{FF2B5EF4-FFF2-40B4-BE49-F238E27FC236}">
                <a16:creationId xmlns:a16="http://schemas.microsoft.com/office/drawing/2014/main" id="{40ABDE31-57CD-17D7-7BF9-A98F501969A4}"/>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C4774BC0-A9E0-BC41-9E7C-9C2F065F0E63}"/>
              </a:ext>
            </a:extLst>
          </p:cNvPr>
          <p:cNvPicPr>
            <a:picLocks noChangeAspect="1"/>
          </p:cNvPicPr>
          <p:nvPr/>
        </p:nvPicPr>
        <p:blipFill>
          <a:blip r:embed="rId4"/>
          <a:stretch>
            <a:fillRect/>
          </a:stretch>
        </p:blipFill>
        <p:spPr>
          <a:xfrm>
            <a:off x="0" y="5472545"/>
            <a:ext cx="2750386" cy="1385455"/>
          </a:xfrm>
          <a:prstGeom prst="rect">
            <a:avLst/>
          </a:prstGeom>
        </p:spPr>
      </p:pic>
      <p:pic>
        <p:nvPicPr>
          <p:cNvPr id="5" name="Grafik 4">
            <a:extLst>
              <a:ext uri="{FF2B5EF4-FFF2-40B4-BE49-F238E27FC236}">
                <a16:creationId xmlns:a16="http://schemas.microsoft.com/office/drawing/2014/main" id="{6EE06EEB-CCF0-0308-8548-D2C61FD7730E}"/>
              </a:ext>
            </a:extLst>
          </p:cNvPr>
          <p:cNvPicPr>
            <a:picLocks noChangeAspect="1"/>
          </p:cNvPicPr>
          <p:nvPr/>
        </p:nvPicPr>
        <p:blipFill>
          <a:blip r:embed="rId5"/>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15164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FC2BF-C607-AE04-89EA-4FC48304DA28}"/>
              </a:ext>
            </a:extLst>
          </p:cNvPr>
          <p:cNvSpPr>
            <a:spLocks noGrp="1"/>
          </p:cNvSpPr>
          <p:nvPr>
            <p:ph type="title"/>
          </p:nvPr>
        </p:nvSpPr>
        <p:spPr/>
        <p:txBody>
          <a:bodyPr>
            <a:noAutofit/>
          </a:bodyPr>
          <a:lstStyle/>
          <a:p>
            <a:pPr algn="ctr"/>
            <a:r>
              <a:rPr lang="de-DE" b="1" dirty="0"/>
              <a:t>Was passiert mit uns, wenn wir Soziale Medien konsumieren?</a:t>
            </a:r>
          </a:p>
        </p:txBody>
      </p:sp>
      <p:sp>
        <p:nvSpPr>
          <p:cNvPr id="8" name="Textplatzhalter 7">
            <a:extLst>
              <a:ext uri="{FF2B5EF4-FFF2-40B4-BE49-F238E27FC236}">
                <a16:creationId xmlns:a16="http://schemas.microsoft.com/office/drawing/2014/main" id="{4F07A5FA-935E-2994-D093-1BD96BABCD28}"/>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509D58BE-F6F5-A110-3BBB-1B156F8481B0}"/>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B9B0CB8D-6C62-78A0-BC64-39A639041994}"/>
              </a:ext>
            </a:extLst>
          </p:cNvPr>
          <p:cNvPicPr>
            <a:picLocks noChangeAspect="1"/>
          </p:cNvPicPr>
          <p:nvPr/>
        </p:nvPicPr>
        <p:blipFill>
          <a:blip r:embed="rId4"/>
          <a:stretch>
            <a:fillRect/>
          </a:stretch>
        </p:blipFill>
        <p:spPr>
          <a:xfrm>
            <a:off x="0" y="5808535"/>
            <a:ext cx="2123048" cy="1069446"/>
          </a:xfrm>
          <a:prstGeom prst="rect">
            <a:avLst/>
          </a:prstGeom>
        </p:spPr>
      </p:pic>
      <p:pic>
        <p:nvPicPr>
          <p:cNvPr id="7" name="Grafik 6">
            <a:extLst>
              <a:ext uri="{FF2B5EF4-FFF2-40B4-BE49-F238E27FC236}">
                <a16:creationId xmlns:a16="http://schemas.microsoft.com/office/drawing/2014/main" id="{66EEE5DD-6F58-4A78-387B-127355BE95E1}"/>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2665280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785D8-ECC3-1FC5-DED4-FF282062690F}"/>
              </a:ext>
            </a:extLst>
          </p:cNvPr>
          <p:cNvSpPr>
            <a:spLocks noGrp="1"/>
          </p:cNvSpPr>
          <p:nvPr>
            <p:ph type="title"/>
          </p:nvPr>
        </p:nvSpPr>
        <p:spPr/>
        <p:txBody>
          <a:bodyPr/>
          <a:lstStyle/>
          <a:p>
            <a:r>
              <a:rPr lang="de-DE" b="1" dirty="0"/>
              <a:t>Das </a:t>
            </a:r>
            <a:r>
              <a:rPr lang="de-FR" b="1"/>
              <a:t>Dopaminbelohnungssystem</a:t>
            </a:r>
            <a:endParaRPr lang="de-FR" b="1" dirty="0"/>
          </a:p>
        </p:txBody>
      </p:sp>
      <p:sp>
        <p:nvSpPr>
          <p:cNvPr id="3" name="Inhaltsplatzhalter 2">
            <a:extLst>
              <a:ext uri="{FF2B5EF4-FFF2-40B4-BE49-F238E27FC236}">
                <a16:creationId xmlns:a16="http://schemas.microsoft.com/office/drawing/2014/main" id="{B2B068C5-27BF-C82E-8581-6A21DA608244}"/>
              </a:ext>
            </a:extLst>
          </p:cNvPr>
          <p:cNvSpPr>
            <a:spLocks noGrp="1"/>
          </p:cNvSpPr>
          <p:nvPr>
            <p:ph idx="1"/>
          </p:nvPr>
        </p:nvSpPr>
        <p:spPr/>
        <p:txBody>
          <a:bodyPr>
            <a:normAutofit/>
          </a:bodyPr>
          <a:lstStyle/>
          <a:p>
            <a:pPr marL="0" indent="0" algn="l" rtl="0">
              <a:buNone/>
            </a:pPr>
            <a:r>
              <a:rPr lang="de-DE" b="1" i="0" u="none" strike="noStrike" dirty="0">
                <a:solidFill>
                  <a:srgbClr val="000000"/>
                </a:solidFill>
                <a:effectLst/>
              </a:rPr>
              <a:t>Zusammenfassung: </a:t>
            </a:r>
          </a:p>
          <a:p>
            <a:pPr marL="514350" indent="-514350" algn="l" rtl="0">
              <a:buFont typeface="+mj-lt"/>
              <a:buAutoNum type="arabicPeriod"/>
            </a:pPr>
            <a:r>
              <a:rPr lang="de-DE" i="0" u="none" strike="noStrike" dirty="0">
                <a:solidFill>
                  <a:srgbClr val="000000"/>
                </a:solidFill>
                <a:effectLst/>
              </a:rPr>
              <a:t>Beschreibe in zwei bis drei Sätzen, wie der Dopamin-Zyklus im Kontext sozialer Medien erklärt wird.</a:t>
            </a:r>
          </a:p>
          <a:p>
            <a:pPr marL="0" indent="0" algn="l" rtl="0">
              <a:buNone/>
            </a:pPr>
            <a:endParaRPr lang="de-DE" i="0" u="none" strike="noStrike" dirty="0">
              <a:solidFill>
                <a:srgbClr val="000000"/>
              </a:solidFill>
              <a:effectLst/>
            </a:endParaRPr>
          </a:p>
          <a:p>
            <a:pPr marL="0" indent="0" algn="l" rtl="0">
              <a:buNone/>
            </a:pPr>
            <a:r>
              <a:rPr lang="de-DE" b="1" i="0" u="none" strike="noStrike" dirty="0">
                <a:solidFill>
                  <a:srgbClr val="000000"/>
                </a:solidFill>
                <a:effectLst/>
              </a:rPr>
              <a:t>Reflexion:</a:t>
            </a:r>
          </a:p>
          <a:p>
            <a:pPr marL="514350" indent="-514350" algn="l" rtl="0">
              <a:buFont typeface="+mj-lt"/>
              <a:buAutoNum type="arabicPeriod"/>
            </a:pPr>
            <a:r>
              <a:rPr lang="de-DE" i="0" u="none" strike="noStrike" dirty="0">
                <a:solidFill>
                  <a:srgbClr val="000000"/>
                </a:solidFill>
                <a:effectLst/>
              </a:rPr>
              <a:t>Was könnte der ständige Dopamin-Kick durch soziale Medien langfristig für unser Verhalten bedeuten?</a:t>
            </a:r>
          </a:p>
          <a:p>
            <a:pPr marL="514350" indent="-514350" algn="l" rtl="0">
              <a:buFont typeface="+mj-lt"/>
              <a:buAutoNum type="arabicPeriod"/>
            </a:pPr>
            <a:r>
              <a:rPr lang="de-DE" i="0" u="none" strike="noStrike" dirty="0">
                <a:solidFill>
                  <a:srgbClr val="000000"/>
                </a:solidFill>
                <a:effectLst/>
              </a:rPr>
              <a:t>Überlege, wie du selbst davon betroffen sein könntest.</a:t>
            </a:r>
            <a:endParaRPr lang="de-DE" b="1" dirty="0">
              <a:solidFill>
                <a:srgbClr val="000000"/>
              </a:solidFill>
            </a:endParaRPr>
          </a:p>
        </p:txBody>
      </p:sp>
      <p:pic>
        <p:nvPicPr>
          <p:cNvPr id="6" name="Grafik 5">
            <a:extLst>
              <a:ext uri="{FF2B5EF4-FFF2-40B4-BE49-F238E27FC236}">
                <a16:creationId xmlns:a16="http://schemas.microsoft.com/office/drawing/2014/main" id="{B737BCEB-9072-D92F-F885-0012BCE00AC8}"/>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14862CD9-6C1E-7621-2A29-BF131513E4AE}"/>
              </a:ext>
            </a:extLst>
          </p:cNvPr>
          <p:cNvPicPr>
            <a:picLocks noChangeAspect="1"/>
          </p:cNvPicPr>
          <p:nvPr/>
        </p:nvPicPr>
        <p:blipFill>
          <a:blip r:embed="rId4"/>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B9514553-D040-7E37-DE87-9170A9C4AB3D}"/>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666029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F065B-45AA-F83A-A14B-854742C851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930281-D5E3-393C-312B-F9BB21E2F3EE}"/>
              </a:ext>
            </a:extLst>
          </p:cNvPr>
          <p:cNvSpPr>
            <a:spLocks noGrp="1"/>
          </p:cNvSpPr>
          <p:nvPr>
            <p:ph type="title"/>
          </p:nvPr>
        </p:nvSpPr>
        <p:spPr/>
        <p:txBody>
          <a:bodyPr/>
          <a:lstStyle/>
          <a:p>
            <a:endParaRPr lang="de-FR" dirty="0"/>
          </a:p>
        </p:txBody>
      </p:sp>
      <p:pic>
        <p:nvPicPr>
          <p:cNvPr id="6" name="Dopamin-Video.mp4">
            <a:hlinkClick r:id="" action="ppaction://media"/>
            <a:extLst>
              <a:ext uri="{FF2B5EF4-FFF2-40B4-BE49-F238E27FC236}">
                <a16:creationId xmlns:a16="http://schemas.microsoft.com/office/drawing/2014/main" id="{8A3CCEB6-A15D-6ECA-4C99-2EB49E3E86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232" y="0"/>
            <a:ext cx="12235064" cy="6882068"/>
          </a:xfrm>
        </p:spPr>
      </p:pic>
    </p:spTree>
    <p:extLst>
      <p:ext uri="{BB962C8B-B14F-4D97-AF65-F5344CB8AC3E}">
        <p14:creationId xmlns:p14="http://schemas.microsoft.com/office/powerpoint/2010/main" val="854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D648-D4AD-2229-E719-27DEF030C8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975B5B-AF0B-51B6-B196-6B49783C26A6}"/>
              </a:ext>
            </a:extLst>
          </p:cNvPr>
          <p:cNvSpPr>
            <a:spLocks noGrp="1"/>
          </p:cNvSpPr>
          <p:nvPr>
            <p:ph type="title"/>
          </p:nvPr>
        </p:nvSpPr>
        <p:spPr/>
        <p:txBody>
          <a:bodyPr/>
          <a:lstStyle/>
          <a:p>
            <a:r>
              <a:rPr lang="de-DE" b="1" dirty="0"/>
              <a:t>Das </a:t>
            </a:r>
            <a:r>
              <a:rPr lang="de-FR" b="1"/>
              <a:t>Dopaminbelohnungssystem</a:t>
            </a:r>
            <a:endParaRPr lang="de-FR" b="1" dirty="0"/>
          </a:p>
        </p:txBody>
      </p:sp>
      <p:sp>
        <p:nvSpPr>
          <p:cNvPr id="3" name="Inhaltsplatzhalter 2">
            <a:extLst>
              <a:ext uri="{FF2B5EF4-FFF2-40B4-BE49-F238E27FC236}">
                <a16:creationId xmlns:a16="http://schemas.microsoft.com/office/drawing/2014/main" id="{A50B9E64-BA15-6D20-46E1-E38FAE2DDAFE}"/>
              </a:ext>
            </a:extLst>
          </p:cNvPr>
          <p:cNvSpPr>
            <a:spLocks noGrp="1"/>
          </p:cNvSpPr>
          <p:nvPr>
            <p:ph idx="1"/>
          </p:nvPr>
        </p:nvSpPr>
        <p:spPr/>
        <p:txBody>
          <a:bodyPr>
            <a:normAutofit/>
          </a:bodyPr>
          <a:lstStyle/>
          <a:p>
            <a:pPr marL="0" indent="0" algn="l" rtl="0">
              <a:buNone/>
            </a:pPr>
            <a:r>
              <a:rPr lang="de-DE" b="1" i="0" u="none" strike="noStrike" dirty="0">
                <a:solidFill>
                  <a:srgbClr val="000000"/>
                </a:solidFill>
                <a:effectLst/>
              </a:rPr>
              <a:t>Zusammenfassung: </a:t>
            </a:r>
          </a:p>
          <a:p>
            <a:pPr marL="514350" indent="-514350" algn="l" rtl="0">
              <a:buFont typeface="+mj-lt"/>
              <a:buAutoNum type="arabicPeriod"/>
            </a:pPr>
            <a:r>
              <a:rPr lang="de-DE" i="0" u="none" strike="noStrike" dirty="0">
                <a:solidFill>
                  <a:srgbClr val="000000"/>
                </a:solidFill>
                <a:effectLst/>
              </a:rPr>
              <a:t>Beschreibe in zwei bis drei Sätzen, wie der Dopamin-Zyklus im Kontext sozialer Medien erklärt wird.</a:t>
            </a:r>
          </a:p>
          <a:p>
            <a:pPr marL="0" indent="0" algn="l" rtl="0">
              <a:buNone/>
            </a:pPr>
            <a:endParaRPr lang="de-DE" i="0" u="none" strike="noStrike" dirty="0">
              <a:solidFill>
                <a:srgbClr val="000000"/>
              </a:solidFill>
              <a:effectLst/>
            </a:endParaRPr>
          </a:p>
          <a:p>
            <a:pPr marL="0" indent="0" algn="l" rtl="0">
              <a:buNone/>
            </a:pPr>
            <a:r>
              <a:rPr lang="de-DE" b="1" i="0" u="none" strike="noStrike" dirty="0">
                <a:solidFill>
                  <a:srgbClr val="000000"/>
                </a:solidFill>
                <a:effectLst/>
              </a:rPr>
              <a:t>Reflexion:</a:t>
            </a:r>
          </a:p>
          <a:p>
            <a:pPr marL="514350" indent="-514350" algn="l" rtl="0">
              <a:buFont typeface="+mj-lt"/>
              <a:buAutoNum type="arabicPeriod"/>
            </a:pPr>
            <a:r>
              <a:rPr lang="de-DE" i="0" u="none" strike="noStrike" dirty="0">
                <a:solidFill>
                  <a:srgbClr val="000000"/>
                </a:solidFill>
                <a:effectLst/>
              </a:rPr>
              <a:t>Was könnte der ständige Dopamin-Kick durch soziale Medien langfristig für unser Verhalten bedeuten?</a:t>
            </a:r>
          </a:p>
          <a:p>
            <a:pPr marL="514350" indent="-514350" algn="l" rtl="0">
              <a:buFont typeface="+mj-lt"/>
              <a:buAutoNum type="arabicPeriod"/>
            </a:pPr>
            <a:r>
              <a:rPr lang="de-DE" i="0" u="none" strike="noStrike" dirty="0">
                <a:solidFill>
                  <a:srgbClr val="000000"/>
                </a:solidFill>
                <a:effectLst/>
              </a:rPr>
              <a:t>Überlege, wie du selbst davon betroffen sein könntest.</a:t>
            </a:r>
            <a:endParaRPr lang="de-DE" b="1" dirty="0">
              <a:solidFill>
                <a:srgbClr val="000000"/>
              </a:solidFill>
            </a:endParaRPr>
          </a:p>
        </p:txBody>
      </p:sp>
      <p:pic>
        <p:nvPicPr>
          <p:cNvPr id="6" name="Grafik 5">
            <a:extLst>
              <a:ext uri="{FF2B5EF4-FFF2-40B4-BE49-F238E27FC236}">
                <a16:creationId xmlns:a16="http://schemas.microsoft.com/office/drawing/2014/main" id="{81D56C6A-48C4-39A8-5063-25EAED741436}"/>
              </a:ext>
            </a:extLst>
          </p:cNvPr>
          <p:cNvPicPr>
            <a:picLocks noChangeAspect="1"/>
          </p:cNvPicPr>
          <p:nvPr/>
        </p:nvPicPr>
        <p:blipFill>
          <a:blip r:embed="rId3"/>
          <a:stretch>
            <a:fillRect/>
          </a:stretch>
        </p:blipFill>
        <p:spPr>
          <a:xfrm>
            <a:off x="9453717" y="-468764"/>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03C71E07-D5A5-1FE8-7EEF-EC440EDF851E}"/>
              </a:ext>
            </a:extLst>
          </p:cNvPr>
          <p:cNvPicPr>
            <a:picLocks noChangeAspect="1"/>
          </p:cNvPicPr>
          <p:nvPr/>
        </p:nvPicPr>
        <p:blipFill>
          <a:blip r:embed="rId4"/>
          <a:stretch>
            <a:fillRect/>
          </a:stretch>
        </p:blipFill>
        <p:spPr>
          <a:xfrm>
            <a:off x="0" y="5788554"/>
            <a:ext cx="2123048" cy="1069446"/>
          </a:xfrm>
          <a:prstGeom prst="rect">
            <a:avLst/>
          </a:prstGeom>
        </p:spPr>
      </p:pic>
      <p:pic>
        <p:nvPicPr>
          <p:cNvPr id="8" name="Grafik 7">
            <a:extLst>
              <a:ext uri="{FF2B5EF4-FFF2-40B4-BE49-F238E27FC236}">
                <a16:creationId xmlns:a16="http://schemas.microsoft.com/office/drawing/2014/main" id="{ED18AA3D-E842-59DD-6CEC-5D63CA91BB5B}"/>
              </a:ext>
            </a:extLst>
          </p:cNvPr>
          <p:cNvPicPr>
            <a:picLocks noChangeAspect="1"/>
          </p:cNvPicPr>
          <p:nvPr/>
        </p:nvPicPr>
        <p:blipFill>
          <a:blip r:embed="rId5"/>
          <a:stretch>
            <a:fillRect/>
          </a:stretch>
        </p:blipFill>
        <p:spPr>
          <a:xfrm>
            <a:off x="9200644" y="6212741"/>
            <a:ext cx="2991355" cy="625278"/>
          </a:xfrm>
          <a:prstGeom prst="rect">
            <a:avLst/>
          </a:prstGeom>
        </p:spPr>
      </p:pic>
    </p:spTree>
    <p:extLst>
      <p:ext uri="{BB962C8B-B14F-4D97-AF65-F5344CB8AC3E}">
        <p14:creationId xmlns:p14="http://schemas.microsoft.com/office/powerpoint/2010/main" val="1680851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76AA6-AF0A-1552-248E-37DA9059D504}"/>
              </a:ext>
            </a:extLst>
          </p:cNvPr>
          <p:cNvSpPr>
            <a:spLocks noGrp="1"/>
          </p:cNvSpPr>
          <p:nvPr>
            <p:ph type="title"/>
          </p:nvPr>
        </p:nvSpPr>
        <p:spPr/>
        <p:txBody>
          <a:bodyPr/>
          <a:lstStyle/>
          <a:p>
            <a:r>
              <a:rPr lang="de-FR" b="1" dirty="0"/>
              <a:t>Besprechung der Inhalte</a:t>
            </a:r>
          </a:p>
        </p:txBody>
      </p:sp>
      <p:sp>
        <p:nvSpPr>
          <p:cNvPr id="3" name="Inhaltsplatzhalter 2">
            <a:extLst>
              <a:ext uri="{FF2B5EF4-FFF2-40B4-BE49-F238E27FC236}">
                <a16:creationId xmlns:a16="http://schemas.microsoft.com/office/drawing/2014/main" id="{CE9C8733-B7C5-2C33-C143-0A2666F370C6}"/>
              </a:ext>
            </a:extLst>
          </p:cNvPr>
          <p:cNvSpPr>
            <a:spLocks noGrp="1"/>
          </p:cNvSpPr>
          <p:nvPr>
            <p:ph idx="1"/>
          </p:nvPr>
        </p:nvSpPr>
        <p:spPr/>
        <p:txBody>
          <a:bodyPr/>
          <a:lstStyle/>
          <a:p>
            <a:pPr marL="0" indent="0">
              <a:buNone/>
            </a:pPr>
            <a:endParaRPr lang="de-FR" dirty="0"/>
          </a:p>
          <a:p>
            <a:pPr marL="0" indent="0">
              <a:buNone/>
            </a:pPr>
            <a:endParaRPr lang="de-FR" dirty="0"/>
          </a:p>
          <a:p>
            <a:pPr marL="0" indent="0">
              <a:buNone/>
            </a:pPr>
            <a:endParaRPr lang="de-FR" dirty="0"/>
          </a:p>
          <a:p>
            <a:pPr marL="0" indent="0">
              <a:buNone/>
            </a:pPr>
            <a:endParaRPr lang="de-FR" dirty="0"/>
          </a:p>
          <a:p>
            <a:pPr marL="0" indent="0">
              <a:buNone/>
            </a:pPr>
            <a:endParaRPr lang="de-FR" dirty="0"/>
          </a:p>
        </p:txBody>
      </p:sp>
      <p:pic>
        <p:nvPicPr>
          <p:cNvPr id="4" name="Grafik 3">
            <a:extLst>
              <a:ext uri="{FF2B5EF4-FFF2-40B4-BE49-F238E27FC236}">
                <a16:creationId xmlns:a16="http://schemas.microsoft.com/office/drawing/2014/main" id="{F61C2952-FCB0-D280-45C1-68AA9723B158}"/>
              </a:ext>
            </a:extLst>
          </p:cNvPr>
          <p:cNvPicPr>
            <a:picLocks noChangeAspect="1"/>
          </p:cNvPicPr>
          <p:nvPr/>
        </p:nvPicPr>
        <p:blipFill>
          <a:blip r:embed="rId2"/>
          <a:stretch>
            <a:fillRect/>
          </a:stretch>
        </p:blipFill>
        <p:spPr>
          <a:xfrm>
            <a:off x="9453717" y="-468764"/>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F1B63C56-7F4E-771E-25FC-4A60FCBA82B9}"/>
              </a:ext>
            </a:extLst>
          </p:cNvPr>
          <p:cNvPicPr>
            <a:picLocks noChangeAspect="1"/>
          </p:cNvPicPr>
          <p:nvPr/>
        </p:nvPicPr>
        <p:blipFill>
          <a:blip r:embed="rId3"/>
          <a:stretch>
            <a:fillRect/>
          </a:stretch>
        </p:blipFill>
        <p:spPr>
          <a:xfrm>
            <a:off x="0" y="5788554"/>
            <a:ext cx="2123048" cy="1069446"/>
          </a:xfrm>
          <a:prstGeom prst="rect">
            <a:avLst/>
          </a:prstGeom>
        </p:spPr>
      </p:pic>
      <p:pic>
        <p:nvPicPr>
          <p:cNvPr id="6" name="Grafik 5">
            <a:extLst>
              <a:ext uri="{FF2B5EF4-FFF2-40B4-BE49-F238E27FC236}">
                <a16:creationId xmlns:a16="http://schemas.microsoft.com/office/drawing/2014/main" id="{18AE89E1-C017-9086-6FD4-B059438A66BA}"/>
              </a:ext>
            </a:extLst>
          </p:cNvPr>
          <p:cNvPicPr>
            <a:picLocks noChangeAspect="1"/>
          </p:cNvPicPr>
          <p:nvPr/>
        </p:nvPicPr>
        <p:blipFill>
          <a:blip r:embed="rId4"/>
          <a:stretch>
            <a:fillRect/>
          </a:stretch>
        </p:blipFill>
        <p:spPr>
          <a:xfrm>
            <a:off x="9200644" y="6212741"/>
            <a:ext cx="2991355" cy="625278"/>
          </a:xfrm>
          <a:prstGeom prst="rect">
            <a:avLst/>
          </a:prstGeom>
        </p:spPr>
      </p:pic>
      <p:pic>
        <p:nvPicPr>
          <p:cNvPr id="7" name="Grafik 6" descr="Besprechung mit einfarbiger Füllung">
            <a:extLst>
              <a:ext uri="{FF2B5EF4-FFF2-40B4-BE49-F238E27FC236}">
                <a16:creationId xmlns:a16="http://schemas.microsoft.com/office/drawing/2014/main" id="{80D8E442-7874-F7FC-5960-9F7651AC24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3062" y="2331635"/>
            <a:ext cx="3339317" cy="3339317"/>
          </a:xfrm>
          <a:prstGeom prst="rect">
            <a:avLst/>
          </a:prstGeom>
        </p:spPr>
      </p:pic>
    </p:spTree>
    <p:extLst>
      <p:ext uri="{BB962C8B-B14F-4D97-AF65-F5344CB8AC3E}">
        <p14:creationId xmlns:p14="http://schemas.microsoft.com/office/powerpoint/2010/main" val="265689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0205-96BE-932F-5113-2B9F279EE9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087A69-3478-CEDB-FD9C-AD11CFFF234B}"/>
              </a:ext>
            </a:extLst>
          </p:cNvPr>
          <p:cNvSpPr>
            <a:spLocks noGrp="1"/>
          </p:cNvSpPr>
          <p:nvPr>
            <p:ph type="title"/>
          </p:nvPr>
        </p:nvSpPr>
        <p:spPr/>
        <p:txBody>
          <a:bodyPr/>
          <a:lstStyle/>
          <a:p>
            <a:r>
              <a:rPr lang="de-DE" b="1" dirty="0"/>
              <a:t>Fazit</a:t>
            </a:r>
            <a:endParaRPr lang="de-FR" b="1" dirty="0"/>
          </a:p>
        </p:txBody>
      </p:sp>
      <p:sp>
        <p:nvSpPr>
          <p:cNvPr id="6" name="Inhaltsplatzhalter 5">
            <a:extLst>
              <a:ext uri="{FF2B5EF4-FFF2-40B4-BE49-F238E27FC236}">
                <a16:creationId xmlns:a16="http://schemas.microsoft.com/office/drawing/2014/main" id="{916331C6-9E39-0F3A-4DFA-31E8560EEDD5}"/>
              </a:ext>
            </a:extLst>
          </p:cNvPr>
          <p:cNvSpPr>
            <a:spLocks noGrp="1"/>
          </p:cNvSpPr>
          <p:nvPr>
            <p:ph idx="1"/>
          </p:nvPr>
        </p:nvSpPr>
        <p:spPr/>
        <p:txBody>
          <a:bodyPr anchor="t">
            <a:normAutofit/>
          </a:bodyPr>
          <a:lstStyle/>
          <a:p>
            <a:pPr marL="514350" indent="-514350">
              <a:lnSpc>
                <a:spcPct val="150000"/>
              </a:lnSpc>
              <a:buAutoNum type="arabicPeriod"/>
            </a:pPr>
            <a:r>
              <a:rPr lang="de-DE" sz="3200" dirty="0"/>
              <a:t>Dopamin – das Missverständnis</a:t>
            </a:r>
          </a:p>
          <a:p>
            <a:pPr marL="514350" indent="-514350">
              <a:lnSpc>
                <a:spcPct val="150000"/>
              </a:lnSpc>
              <a:buAutoNum type="arabicPeriod"/>
            </a:pPr>
            <a:r>
              <a:rPr lang="de-DE" sz="3200" dirty="0"/>
              <a:t>Likes und Benachrichtigungen aktivieren das Dopaminsystem</a:t>
            </a:r>
          </a:p>
          <a:p>
            <a:pPr marL="514350" indent="-514350">
              <a:lnSpc>
                <a:spcPct val="150000"/>
              </a:lnSpc>
              <a:buAutoNum type="arabicPeriod"/>
            </a:pPr>
            <a:r>
              <a:rPr lang="de-DE" sz="3200" dirty="0"/>
              <a:t>Gefahr von Abhängigkeit – Plattformen ziehen uns an</a:t>
            </a:r>
          </a:p>
          <a:p>
            <a:pPr marL="514350" indent="-514350">
              <a:lnSpc>
                <a:spcPct val="150000"/>
              </a:lnSpc>
              <a:buAutoNum type="arabicPeriod"/>
            </a:pPr>
            <a:r>
              <a:rPr lang="de-DE" sz="3200" dirty="0"/>
              <a:t>Langfristige Folgen von </a:t>
            </a:r>
            <a:r>
              <a:rPr lang="de-DE" sz="3200" dirty="0" err="1"/>
              <a:t>Social</a:t>
            </a:r>
            <a:r>
              <a:rPr lang="de-DE" sz="3200" dirty="0"/>
              <a:t> Media Nutzung</a:t>
            </a:r>
          </a:p>
        </p:txBody>
      </p:sp>
      <p:pic>
        <p:nvPicPr>
          <p:cNvPr id="3" name="Grafik 2">
            <a:extLst>
              <a:ext uri="{FF2B5EF4-FFF2-40B4-BE49-F238E27FC236}">
                <a16:creationId xmlns:a16="http://schemas.microsoft.com/office/drawing/2014/main" id="{F58EAF2F-1F55-BF51-7DEF-5DFA292FD341}"/>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0D5332D1-75F2-A155-F48E-F89DCB81CA83}"/>
              </a:ext>
            </a:extLst>
          </p:cNvPr>
          <p:cNvPicPr>
            <a:picLocks noChangeAspect="1"/>
          </p:cNvPicPr>
          <p:nvPr/>
        </p:nvPicPr>
        <p:blipFill>
          <a:blip r:embed="rId4"/>
          <a:stretch>
            <a:fillRect/>
          </a:stretch>
        </p:blipFill>
        <p:spPr>
          <a:xfrm>
            <a:off x="0" y="5808535"/>
            <a:ext cx="2123048" cy="1069446"/>
          </a:xfrm>
          <a:prstGeom prst="rect">
            <a:avLst/>
          </a:prstGeom>
        </p:spPr>
      </p:pic>
      <p:pic>
        <p:nvPicPr>
          <p:cNvPr id="5" name="Grafik 4">
            <a:extLst>
              <a:ext uri="{FF2B5EF4-FFF2-40B4-BE49-F238E27FC236}">
                <a16:creationId xmlns:a16="http://schemas.microsoft.com/office/drawing/2014/main" id="{67344389-AF6B-7AB4-A0AE-8CE8B0918EC3}"/>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4128021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4CB6C-E422-5D0C-49C9-DD30FF7B7F73}"/>
              </a:ext>
            </a:extLst>
          </p:cNvPr>
          <p:cNvSpPr>
            <a:spLocks noGrp="1"/>
          </p:cNvSpPr>
          <p:nvPr>
            <p:ph type="title"/>
          </p:nvPr>
        </p:nvSpPr>
        <p:spPr>
          <a:xfrm>
            <a:off x="1221659" y="2766218"/>
            <a:ext cx="8232058" cy="1325563"/>
          </a:xfrm>
        </p:spPr>
        <p:txBody>
          <a:bodyPr>
            <a:normAutofit/>
          </a:bodyPr>
          <a:lstStyle/>
          <a:p>
            <a:r>
              <a:rPr lang="de-DE" b="1" dirty="0"/>
              <a:t>Was könnten Folgen unkritischer Nutzung Sozialer Medien sein?</a:t>
            </a:r>
          </a:p>
        </p:txBody>
      </p:sp>
      <p:pic>
        <p:nvPicPr>
          <p:cNvPr id="3" name="Grafik 2">
            <a:extLst>
              <a:ext uri="{FF2B5EF4-FFF2-40B4-BE49-F238E27FC236}">
                <a16:creationId xmlns:a16="http://schemas.microsoft.com/office/drawing/2014/main" id="{33898B2F-CE7C-4E56-EED2-B1911676DDCF}"/>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C9783DBC-753C-1CED-BEB4-EAF3A780F7F5}"/>
              </a:ext>
            </a:extLst>
          </p:cNvPr>
          <p:cNvPicPr>
            <a:picLocks noChangeAspect="1"/>
          </p:cNvPicPr>
          <p:nvPr/>
        </p:nvPicPr>
        <p:blipFill>
          <a:blip r:embed="rId4"/>
          <a:stretch>
            <a:fillRect/>
          </a:stretch>
        </p:blipFill>
        <p:spPr>
          <a:xfrm>
            <a:off x="0" y="5808535"/>
            <a:ext cx="2123048" cy="1069446"/>
          </a:xfrm>
          <a:prstGeom prst="rect">
            <a:avLst/>
          </a:prstGeom>
        </p:spPr>
      </p:pic>
      <p:pic>
        <p:nvPicPr>
          <p:cNvPr id="5" name="Grafik 4">
            <a:extLst>
              <a:ext uri="{FF2B5EF4-FFF2-40B4-BE49-F238E27FC236}">
                <a16:creationId xmlns:a16="http://schemas.microsoft.com/office/drawing/2014/main" id="{A2FB790A-5EBD-72A7-CEF4-E73F4B416A48}"/>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488373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451D-9AA2-3712-B87D-28BD2F2610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EB9E44-4782-7E94-5776-C069C025EDBB}"/>
              </a:ext>
            </a:extLst>
          </p:cNvPr>
          <p:cNvSpPr>
            <a:spLocks noGrp="1"/>
          </p:cNvSpPr>
          <p:nvPr>
            <p:ph type="title"/>
          </p:nvPr>
        </p:nvSpPr>
        <p:spPr>
          <a:xfrm>
            <a:off x="838200" y="365125"/>
            <a:ext cx="8232058" cy="1325563"/>
          </a:xfrm>
        </p:spPr>
        <p:txBody>
          <a:bodyPr>
            <a:normAutofit/>
          </a:bodyPr>
          <a:lstStyle/>
          <a:p>
            <a:r>
              <a:rPr lang="de-DE" b="1" dirty="0"/>
              <a:t>Die Folgen unkritischer Nutzung von Sozialen Medien</a:t>
            </a:r>
          </a:p>
        </p:txBody>
      </p:sp>
      <p:sp>
        <p:nvSpPr>
          <p:cNvPr id="9" name="Inhaltsplatzhalter 8">
            <a:extLst>
              <a:ext uri="{FF2B5EF4-FFF2-40B4-BE49-F238E27FC236}">
                <a16:creationId xmlns:a16="http://schemas.microsoft.com/office/drawing/2014/main" id="{8BBFD9B9-250A-6546-3991-369F9BD79BA5}"/>
              </a:ext>
            </a:extLst>
          </p:cNvPr>
          <p:cNvSpPr>
            <a:spLocks noGrp="1"/>
          </p:cNvSpPr>
          <p:nvPr>
            <p:ph idx="1"/>
          </p:nvPr>
        </p:nvSpPr>
        <p:spPr>
          <a:xfrm>
            <a:off x="838200" y="1573943"/>
            <a:ext cx="10515600" cy="4351338"/>
          </a:xfrm>
        </p:spPr>
        <p:txBody>
          <a:bodyPr>
            <a:normAutofit/>
          </a:bodyPr>
          <a:lstStyle/>
          <a:p>
            <a:endParaRPr lang="de-DE" dirty="0">
              <a:highlight>
                <a:srgbClr val="FFFF00"/>
              </a:highlight>
            </a:endParaRPr>
          </a:p>
          <a:p>
            <a:r>
              <a:rPr lang="de-DE" dirty="0"/>
              <a:t>Unaufmerksamkeit durch Informationsflut</a:t>
            </a:r>
          </a:p>
          <a:p>
            <a:r>
              <a:rPr lang="de-DE" dirty="0"/>
              <a:t>Fehlende Authentizität </a:t>
            </a:r>
            <a:r>
              <a:rPr lang="de-DE" sz="1200" dirty="0"/>
              <a:t>(=Echtheit)</a:t>
            </a:r>
          </a:p>
          <a:p>
            <a:r>
              <a:rPr lang="de-DE" dirty="0"/>
              <a:t>Stress durch permanenten sozialen Vergleich</a:t>
            </a:r>
          </a:p>
          <a:p>
            <a:r>
              <a:rPr lang="en-GB" dirty="0">
                <a:sym typeface="Wingdings" pitchFamily="2" charset="2"/>
              </a:rPr>
              <a:t>Fear of missing out – “</a:t>
            </a:r>
            <a:r>
              <a:rPr lang="en-GB" i="1" dirty="0">
                <a:sym typeface="Wingdings" pitchFamily="2" charset="2"/>
              </a:rPr>
              <a:t>FOMO”</a:t>
            </a:r>
          </a:p>
          <a:p>
            <a:r>
              <a:rPr lang="de-DE" dirty="0">
                <a:sym typeface="Wingdings" pitchFamily="2" charset="2"/>
              </a:rPr>
              <a:t>Emotionalität und Oberflächlichkeit</a:t>
            </a:r>
          </a:p>
          <a:p>
            <a:r>
              <a:rPr lang="de-DE" dirty="0">
                <a:sym typeface="Wingdings" pitchFamily="2" charset="2"/>
              </a:rPr>
              <a:t>Verrohung der Sprache und der sozialen Interaktion durch den „Online-Enthemmungs-Effekt“ </a:t>
            </a:r>
          </a:p>
          <a:p>
            <a:endParaRPr lang="de-DE" dirty="0">
              <a:highlight>
                <a:srgbClr val="FFFF00"/>
              </a:highlight>
              <a:sym typeface="Wingdings" pitchFamily="2" charset="2"/>
            </a:endParaRPr>
          </a:p>
          <a:p>
            <a:endParaRPr lang="de-DE" dirty="0"/>
          </a:p>
        </p:txBody>
      </p:sp>
      <p:pic>
        <p:nvPicPr>
          <p:cNvPr id="3" name="Grafik 2">
            <a:extLst>
              <a:ext uri="{FF2B5EF4-FFF2-40B4-BE49-F238E27FC236}">
                <a16:creationId xmlns:a16="http://schemas.microsoft.com/office/drawing/2014/main" id="{E3136329-9684-F57B-7254-A1042F8CDF1A}"/>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1BA3D167-140D-DFEF-9AAF-F74AB51A564A}"/>
              </a:ext>
            </a:extLst>
          </p:cNvPr>
          <p:cNvPicPr>
            <a:picLocks noChangeAspect="1"/>
          </p:cNvPicPr>
          <p:nvPr/>
        </p:nvPicPr>
        <p:blipFill>
          <a:blip r:embed="rId4"/>
          <a:stretch>
            <a:fillRect/>
          </a:stretch>
        </p:blipFill>
        <p:spPr>
          <a:xfrm>
            <a:off x="0" y="5808535"/>
            <a:ext cx="2123048" cy="1069446"/>
          </a:xfrm>
          <a:prstGeom prst="rect">
            <a:avLst/>
          </a:prstGeom>
        </p:spPr>
      </p:pic>
      <p:pic>
        <p:nvPicPr>
          <p:cNvPr id="5" name="Grafik 4">
            <a:extLst>
              <a:ext uri="{FF2B5EF4-FFF2-40B4-BE49-F238E27FC236}">
                <a16:creationId xmlns:a16="http://schemas.microsoft.com/office/drawing/2014/main" id="{5598ADC7-796D-A277-75A6-B35EA7C55B9E}"/>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2411826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926BD-FF68-4C07-1B6E-C24AA72EE5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980ABF-ADDC-288A-3D73-FFBDBDC2A59D}"/>
              </a:ext>
            </a:extLst>
          </p:cNvPr>
          <p:cNvSpPr>
            <a:spLocks noGrp="1"/>
          </p:cNvSpPr>
          <p:nvPr>
            <p:ph type="title"/>
          </p:nvPr>
        </p:nvSpPr>
        <p:spPr/>
        <p:txBody>
          <a:bodyPr/>
          <a:lstStyle/>
          <a:p>
            <a:r>
              <a:rPr lang="de-DE" b="1" dirty="0"/>
              <a:t>Die Taktiken von Sozialen Medien</a:t>
            </a:r>
          </a:p>
        </p:txBody>
      </p:sp>
      <p:sp>
        <p:nvSpPr>
          <p:cNvPr id="9" name="Inhaltsplatzhalter 8">
            <a:extLst>
              <a:ext uri="{FF2B5EF4-FFF2-40B4-BE49-F238E27FC236}">
                <a16:creationId xmlns:a16="http://schemas.microsoft.com/office/drawing/2014/main" id="{9049F138-9FE8-868E-1151-5813BF4D3DFB}"/>
              </a:ext>
            </a:extLst>
          </p:cNvPr>
          <p:cNvSpPr>
            <a:spLocks noGrp="1"/>
          </p:cNvSpPr>
          <p:nvPr>
            <p:ph idx="1"/>
          </p:nvPr>
        </p:nvSpPr>
        <p:spPr>
          <a:xfrm>
            <a:off x="838200" y="1573943"/>
            <a:ext cx="10515600" cy="4351338"/>
          </a:xfrm>
        </p:spPr>
        <p:txBody>
          <a:bodyPr>
            <a:normAutofit fontScale="92500" lnSpcReduction="20000"/>
          </a:bodyPr>
          <a:lstStyle/>
          <a:p>
            <a:r>
              <a:rPr lang="de-DE" b="1" dirty="0">
                <a:sym typeface="Wingdings" pitchFamily="2" charset="2"/>
              </a:rPr>
              <a:t>(Aus-)</a:t>
            </a:r>
            <a:r>
              <a:rPr lang="de-DE" b="1" dirty="0" err="1">
                <a:sym typeface="Wingdings" pitchFamily="2" charset="2"/>
              </a:rPr>
              <a:t>nutzung</a:t>
            </a:r>
            <a:r>
              <a:rPr lang="de-DE" b="1" dirty="0">
                <a:sym typeface="Wingdings" pitchFamily="2" charset="2"/>
              </a:rPr>
              <a:t> der menschlichen Grundbedürfnisse </a:t>
            </a:r>
            <a:br>
              <a:rPr lang="de-DE" b="1" dirty="0">
                <a:sym typeface="Wingdings" pitchFamily="2" charset="2"/>
              </a:rPr>
            </a:br>
            <a:endParaRPr lang="de-DE" b="1" dirty="0">
              <a:sym typeface="Wingdings" pitchFamily="2" charset="2"/>
            </a:endParaRPr>
          </a:p>
          <a:p>
            <a:r>
              <a:rPr lang="de-DE" b="1" dirty="0">
                <a:sym typeface="Wingdings" pitchFamily="2" charset="2"/>
              </a:rPr>
              <a:t>“</a:t>
            </a:r>
            <a:r>
              <a:rPr lang="de-DE" b="1" dirty="0" err="1">
                <a:sym typeface="Wingdings" pitchFamily="2" charset="2"/>
              </a:rPr>
              <a:t>Negativity</a:t>
            </a:r>
            <a:r>
              <a:rPr lang="de-DE" b="1" dirty="0">
                <a:sym typeface="Wingdings" pitchFamily="2" charset="2"/>
              </a:rPr>
              <a:t> Bias“ / Negativitätsverzerrung</a:t>
            </a:r>
          </a:p>
          <a:p>
            <a:pPr marL="0" indent="0">
              <a:buNone/>
            </a:pPr>
            <a:r>
              <a:rPr lang="de-DE" dirty="0">
                <a:sym typeface="Wingdings" pitchFamily="2" charset="2"/>
              </a:rPr>
              <a:t>Negative Inhalte ziehen mehr Aufmerksamkeit auf sich und werden überproportional häufig geteilt</a:t>
            </a:r>
            <a:br>
              <a:rPr lang="de-DE" dirty="0">
                <a:sym typeface="Wingdings" pitchFamily="2" charset="2"/>
              </a:rPr>
            </a:br>
            <a:endParaRPr lang="de-DE" dirty="0">
              <a:sym typeface="Wingdings" pitchFamily="2" charset="2"/>
            </a:endParaRPr>
          </a:p>
          <a:p>
            <a:r>
              <a:rPr lang="de-DE" b="1" dirty="0"/>
              <a:t>„</a:t>
            </a:r>
            <a:r>
              <a:rPr lang="de-DE" b="1" dirty="0" err="1"/>
              <a:t>Confirmation</a:t>
            </a:r>
            <a:r>
              <a:rPr lang="de-DE" b="1" dirty="0"/>
              <a:t> Bias“ / Bestätigungsverzerrung</a:t>
            </a:r>
          </a:p>
          <a:p>
            <a:pPr marL="0" indent="0">
              <a:buNone/>
            </a:pPr>
            <a:r>
              <a:rPr lang="de-DE" dirty="0"/>
              <a:t>Einseitigkeit des vorgeschlagenen Inhalts auf Grundlage der eigenen Überzeugung - </a:t>
            </a:r>
            <a:r>
              <a:rPr lang="de-DE" dirty="0">
                <a:sym typeface="Wingdings" pitchFamily="2" charset="2"/>
              </a:rPr>
              <a:t>Filterblasen </a:t>
            </a:r>
          </a:p>
          <a:p>
            <a:pPr>
              <a:buFont typeface="Wingdings" pitchFamily="2" charset="2"/>
              <a:buChar char="ü"/>
            </a:pPr>
            <a:r>
              <a:rPr lang="de-DE" sz="2000" dirty="0">
                <a:sym typeface="Wingdings" pitchFamily="2" charset="2"/>
              </a:rPr>
              <a:t>Soziale Medien zeigen uns bewusst Inhalte, die zu unserem Verhalten passen und blenden andere Inhalte aus.</a:t>
            </a:r>
          </a:p>
          <a:p>
            <a:pPr>
              <a:buFont typeface="Wingdings" pitchFamily="2" charset="2"/>
              <a:buChar char="ü"/>
            </a:pPr>
            <a:r>
              <a:rPr lang="de-DE" sz="2000" dirty="0"/>
              <a:t>Andererseits: Filterblasen bieten auch die Möglichkeit, sich schneller und einfacher zu vernetzen.</a:t>
            </a:r>
            <a:endParaRPr lang="de-DE" sz="2000" dirty="0">
              <a:sym typeface="Wingdings" pitchFamily="2" charset="2"/>
            </a:endParaRPr>
          </a:p>
        </p:txBody>
      </p:sp>
      <p:pic>
        <p:nvPicPr>
          <p:cNvPr id="3" name="Grafik 2">
            <a:extLst>
              <a:ext uri="{FF2B5EF4-FFF2-40B4-BE49-F238E27FC236}">
                <a16:creationId xmlns:a16="http://schemas.microsoft.com/office/drawing/2014/main" id="{3629B914-D880-2153-C726-0E7C9BECC95F}"/>
              </a:ext>
            </a:extLst>
          </p:cNvPr>
          <p:cNvPicPr>
            <a:picLocks noChangeAspect="1"/>
          </p:cNvPicPr>
          <p:nvPr/>
        </p:nvPicPr>
        <p:blipFill>
          <a:blip r:embed="rId3"/>
          <a:srcRect t="22773" b="24870"/>
          <a:stretch/>
        </p:blipFill>
        <p:spPr>
          <a:xfrm>
            <a:off x="9660193" y="0"/>
            <a:ext cx="2531806" cy="1325563"/>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215B5474-4959-BDBF-DBCD-BCCFB001E6A0}"/>
              </a:ext>
            </a:extLst>
          </p:cNvPr>
          <p:cNvPicPr>
            <a:picLocks noChangeAspect="1"/>
          </p:cNvPicPr>
          <p:nvPr/>
        </p:nvPicPr>
        <p:blipFill>
          <a:blip r:embed="rId4"/>
          <a:stretch>
            <a:fillRect/>
          </a:stretch>
        </p:blipFill>
        <p:spPr>
          <a:xfrm>
            <a:off x="0" y="5808535"/>
            <a:ext cx="2123048" cy="1069446"/>
          </a:xfrm>
          <a:prstGeom prst="rect">
            <a:avLst/>
          </a:prstGeom>
        </p:spPr>
      </p:pic>
      <p:pic>
        <p:nvPicPr>
          <p:cNvPr id="5" name="Grafik 4">
            <a:extLst>
              <a:ext uri="{FF2B5EF4-FFF2-40B4-BE49-F238E27FC236}">
                <a16:creationId xmlns:a16="http://schemas.microsoft.com/office/drawing/2014/main" id="{A2330463-F82E-A17F-6FB2-BE1B64702A43}"/>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3842183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D748B98-08A6-CBB7-49B4-415D821FC969}"/>
              </a:ext>
            </a:extLst>
          </p:cNvPr>
          <p:cNvSpPr>
            <a:spLocks noGrp="1"/>
          </p:cNvSpPr>
          <p:nvPr>
            <p:ph type="title"/>
          </p:nvPr>
        </p:nvSpPr>
        <p:spPr>
          <a:xfrm>
            <a:off x="831850" y="1416818"/>
            <a:ext cx="10515600" cy="3145657"/>
          </a:xfrm>
        </p:spPr>
        <p:txBody>
          <a:bodyPr/>
          <a:lstStyle/>
          <a:p>
            <a:pPr algn="ctr"/>
            <a:r>
              <a:rPr lang="de-DE" b="1" dirty="0"/>
              <a:t>Wisst ihr, wie Soziale Medien Geld verdienen?</a:t>
            </a:r>
          </a:p>
        </p:txBody>
      </p:sp>
      <p:sp>
        <p:nvSpPr>
          <p:cNvPr id="6" name="Textplatzhalter 5">
            <a:extLst>
              <a:ext uri="{FF2B5EF4-FFF2-40B4-BE49-F238E27FC236}">
                <a16:creationId xmlns:a16="http://schemas.microsoft.com/office/drawing/2014/main" id="{7041AD39-6388-4CBF-0A8C-27927D5C23FD}"/>
              </a:ext>
            </a:extLst>
          </p:cNvPr>
          <p:cNvSpPr>
            <a:spLocks noGrp="1"/>
          </p:cNvSpPr>
          <p:nvPr>
            <p:ph type="body" idx="1"/>
          </p:nvPr>
        </p:nvSpPr>
        <p:spPr/>
        <p:txBody>
          <a:bodyPr/>
          <a:lstStyle/>
          <a:p>
            <a:endParaRPr lang="de-DE" dirty="0"/>
          </a:p>
        </p:txBody>
      </p:sp>
      <p:pic>
        <p:nvPicPr>
          <p:cNvPr id="2" name="Grafik 1">
            <a:extLst>
              <a:ext uri="{FF2B5EF4-FFF2-40B4-BE49-F238E27FC236}">
                <a16:creationId xmlns:a16="http://schemas.microsoft.com/office/drawing/2014/main" id="{2E3DDEC6-CBC6-5BAF-6631-9AA314A01813}"/>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46693320-A95C-8329-EB2F-0245A61F3115}"/>
              </a:ext>
            </a:extLst>
          </p:cNvPr>
          <p:cNvPicPr>
            <a:picLocks noChangeAspect="1"/>
          </p:cNvPicPr>
          <p:nvPr/>
        </p:nvPicPr>
        <p:blipFill>
          <a:blip r:embed="rId4"/>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82159532-B414-FAA6-5AC5-BE3894D55AC9}"/>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67655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CA6DB-5567-BD45-8C06-DBB3BC20FECB}"/>
              </a:ext>
            </a:extLst>
          </p:cNvPr>
          <p:cNvSpPr>
            <a:spLocks noGrp="1"/>
          </p:cNvSpPr>
          <p:nvPr>
            <p:ph type="title"/>
          </p:nvPr>
        </p:nvSpPr>
        <p:spPr/>
        <p:txBody>
          <a:bodyPr/>
          <a:lstStyle/>
          <a:p>
            <a:r>
              <a:rPr lang="de-DE" b="1" dirty="0"/>
              <a:t>EUROSOC#DIGITAL </a:t>
            </a:r>
          </a:p>
        </p:txBody>
      </p:sp>
      <p:sp>
        <p:nvSpPr>
          <p:cNvPr id="3" name="Inhaltsplatzhalter 2">
            <a:extLst>
              <a:ext uri="{FF2B5EF4-FFF2-40B4-BE49-F238E27FC236}">
                <a16:creationId xmlns:a16="http://schemas.microsoft.com/office/drawing/2014/main" id="{299A861C-B5D8-F447-8201-5FD2B639D1DA}"/>
              </a:ext>
            </a:extLst>
          </p:cNvPr>
          <p:cNvSpPr>
            <a:spLocks noGrp="1"/>
          </p:cNvSpPr>
          <p:nvPr>
            <p:ph idx="1"/>
          </p:nvPr>
        </p:nvSpPr>
        <p:spPr>
          <a:xfrm>
            <a:off x="838200" y="1705679"/>
            <a:ext cx="10515600" cy="4351338"/>
          </a:xfrm>
        </p:spPr>
        <p:txBody>
          <a:bodyPr>
            <a:normAutofit/>
          </a:bodyPr>
          <a:lstStyle/>
          <a:p>
            <a:r>
              <a:rPr lang="de-DE" sz="2400" dirty="0"/>
              <a:t>Gemeinnützige GmbH aus Berlin</a:t>
            </a:r>
          </a:p>
          <a:p>
            <a:r>
              <a:rPr lang="de-DE" sz="2400" dirty="0"/>
              <a:t>Themen: EU-Regionalpolitik, Demokratie und Beteiligung, Klimapolitik, Beteiligungsformate </a:t>
            </a:r>
          </a:p>
          <a:p>
            <a:r>
              <a:rPr lang="de-DE" sz="2400" dirty="0"/>
              <a:t>Durchführung von Projekttagen zur europapolitischen Bildung und Entwicklung von Lehrmaterialien</a:t>
            </a:r>
          </a:p>
          <a:p>
            <a:endParaRPr lang="de-DE" sz="2400" dirty="0"/>
          </a:p>
        </p:txBody>
      </p:sp>
      <p:pic>
        <p:nvPicPr>
          <p:cNvPr id="7" name="Grafik 6">
            <a:extLst>
              <a:ext uri="{FF2B5EF4-FFF2-40B4-BE49-F238E27FC236}">
                <a16:creationId xmlns:a16="http://schemas.microsoft.com/office/drawing/2014/main" id="{B99E15BA-3EDB-798D-5753-3431C7983247}"/>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801721C5-E80F-E244-B866-CA38CCFBF284}"/>
              </a:ext>
            </a:extLst>
          </p:cNvPr>
          <p:cNvPicPr>
            <a:picLocks noChangeAspect="1"/>
          </p:cNvPicPr>
          <p:nvPr/>
        </p:nvPicPr>
        <p:blipFill>
          <a:blip r:embed="rId4"/>
          <a:stretch>
            <a:fillRect/>
          </a:stretch>
        </p:blipFill>
        <p:spPr>
          <a:xfrm>
            <a:off x="3997235" y="3881348"/>
            <a:ext cx="3736374" cy="1882128"/>
          </a:xfrm>
          <a:prstGeom prst="rect">
            <a:avLst/>
          </a:prstGeom>
        </p:spPr>
      </p:pic>
      <p:pic>
        <p:nvPicPr>
          <p:cNvPr id="4" name="Grafik 3">
            <a:extLst>
              <a:ext uri="{FF2B5EF4-FFF2-40B4-BE49-F238E27FC236}">
                <a16:creationId xmlns:a16="http://schemas.microsoft.com/office/drawing/2014/main" id="{4F84BAEE-3D97-098C-27BF-A883661D77B1}"/>
              </a:ext>
            </a:extLst>
          </p:cNvPr>
          <p:cNvPicPr>
            <a:picLocks noChangeAspect="1"/>
          </p:cNvPicPr>
          <p:nvPr/>
        </p:nvPicPr>
        <p:blipFill>
          <a:blip r:embed="rId5"/>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1441474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321AF-6AAA-191B-78A2-110E9CC9CB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AF69B9-16B3-A6A2-6390-DABA0FBE9C28}"/>
              </a:ext>
            </a:extLst>
          </p:cNvPr>
          <p:cNvSpPr>
            <a:spLocks noGrp="1"/>
          </p:cNvSpPr>
          <p:nvPr>
            <p:ph type="title"/>
          </p:nvPr>
        </p:nvSpPr>
        <p:spPr>
          <a:xfrm>
            <a:off x="291252" y="500062"/>
            <a:ext cx="10515600" cy="1325563"/>
          </a:xfrm>
        </p:spPr>
        <p:txBody>
          <a:bodyPr/>
          <a:lstStyle/>
          <a:p>
            <a:pPr algn="l"/>
            <a:r>
              <a:rPr lang="de-DE" b="1" i="0" u="none" strike="noStrike" dirty="0">
                <a:solidFill>
                  <a:srgbClr val="000000"/>
                </a:solidFill>
                <a:effectLst/>
              </a:rPr>
              <a:t>Das Geschäftsmodell Sozialer Medien</a:t>
            </a:r>
          </a:p>
        </p:txBody>
      </p:sp>
      <p:sp>
        <p:nvSpPr>
          <p:cNvPr id="3" name="Inhaltsplatzhalter 2">
            <a:extLst>
              <a:ext uri="{FF2B5EF4-FFF2-40B4-BE49-F238E27FC236}">
                <a16:creationId xmlns:a16="http://schemas.microsoft.com/office/drawing/2014/main" id="{867D7496-B02F-AD0A-BAA7-F626C45D00B6}"/>
              </a:ext>
            </a:extLst>
          </p:cNvPr>
          <p:cNvSpPr>
            <a:spLocks noGrp="1"/>
          </p:cNvSpPr>
          <p:nvPr>
            <p:ph idx="1"/>
          </p:nvPr>
        </p:nvSpPr>
        <p:spPr/>
        <p:txBody>
          <a:bodyPr/>
          <a:lstStyle/>
          <a:p>
            <a:endParaRPr lang="de-FR" dirty="0"/>
          </a:p>
          <a:p>
            <a:endParaRPr lang="de-FR" dirty="0"/>
          </a:p>
          <a:p>
            <a:endParaRPr lang="de-FR" dirty="0"/>
          </a:p>
        </p:txBody>
      </p:sp>
      <p:sp>
        <p:nvSpPr>
          <p:cNvPr id="6" name="Inhaltsplatzhalter 7">
            <a:extLst>
              <a:ext uri="{FF2B5EF4-FFF2-40B4-BE49-F238E27FC236}">
                <a16:creationId xmlns:a16="http://schemas.microsoft.com/office/drawing/2014/main" id="{4598720A-C26E-E2EE-EAC1-EB63EB3524A5}"/>
              </a:ext>
            </a:extLst>
          </p:cNvPr>
          <p:cNvSpPr txBox="1">
            <a:spLocks/>
          </p:cNvSpPr>
          <p:nvPr/>
        </p:nvSpPr>
        <p:spPr>
          <a:xfrm>
            <a:off x="518327" y="194475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de-DE" i="0" u="none" strike="noStrike" dirty="0">
                <a:solidFill>
                  <a:srgbClr val="000000"/>
                </a:solidFill>
                <a:effectLst/>
              </a:rPr>
              <a:t> Deine Aufmerksamkeit ist das Produkt</a:t>
            </a:r>
          </a:p>
          <a:p>
            <a:pPr marL="0" indent="0">
              <a:buNone/>
            </a:pPr>
            <a:r>
              <a:rPr lang="de-DE" sz="1600" b="0" i="0" u="none" strike="noStrike" dirty="0">
                <a:solidFill>
                  <a:srgbClr val="000000"/>
                </a:solidFill>
                <a:effectLst/>
              </a:rPr>
              <a:t>Soziale Medien leben davon, dass du möglichst viel Zeit auf ihrer Plattform verbringst. Denn je länger du dort bist, desto mehr Werbung können sie dir zeigen.</a:t>
            </a:r>
            <a:endParaRPr lang="de-DE" sz="1600" i="0" u="none" strike="noStrike" dirty="0">
              <a:solidFill>
                <a:srgbClr val="000000"/>
              </a:solidFill>
              <a:effectLst/>
            </a:endParaRPr>
          </a:p>
          <a:p>
            <a:pPr>
              <a:buFont typeface="Wingdings" pitchFamily="2" charset="2"/>
              <a:buChar char="ü"/>
            </a:pPr>
            <a:r>
              <a:rPr lang="de-DE" dirty="0">
                <a:solidFill>
                  <a:srgbClr val="000000"/>
                </a:solidFill>
              </a:rPr>
              <a:t> </a:t>
            </a:r>
            <a:r>
              <a:rPr lang="de-DE" i="0" u="none" strike="noStrike" dirty="0">
                <a:solidFill>
                  <a:srgbClr val="000000"/>
                </a:solidFill>
                <a:effectLst/>
              </a:rPr>
              <a:t>Personalisierte Werbung</a:t>
            </a:r>
          </a:p>
          <a:p>
            <a:pPr marL="0" indent="0">
              <a:buNone/>
            </a:pPr>
            <a:r>
              <a:rPr lang="de-DE" sz="1600" b="0" i="0" u="none" strike="noStrike" dirty="0">
                <a:solidFill>
                  <a:srgbClr val="000000"/>
                </a:solidFill>
                <a:effectLst/>
              </a:rPr>
              <a:t>Unternehmen zahlen viel Geld, um Werbung auf sozialen Medien zu schalten. Damit diese Werbung besonders erfolgreich ist, nutzen soziale Medien deine Daten (z. B. was du magst, anschaust oder suchst), um dir genau die Werbung zu zeigen, die für dich relevant ist.</a:t>
            </a:r>
            <a:endParaRPr lang="de-DE" i="0" u="none" strike="noStrike" dirty="0">
              <a:solidFill>
                <a:srgbClr val="000000"/>
              </a:solidFill>
              <a:effectLst/>
            </a:endParaRPr>
          </a:p>
          <a:p>
            <a:pPr>
              <a:buFont typeface="Wingdings" pitchFamily="2" charset="2"/>
              <a:buChar char="ü"/>
            </a:pPr>
            <a:r>
              <a:rPr lang="de-DE" dirty="0">
                <a:solidFill>
                  <a:srgbClr val="000000"/>
                </a:solidFill>
              </a:rPr>
              <a:t> </a:t>
            </a:r>
            <a:r>
              <a:rPr lang="de-DE" i="0" u="none" strike="noStrike" dirty="0">
                <a:solidFill>
                  <a:srgbClr val="000000"/>
                </a:solidFill>
                <a:effectLst/>
              </a:rPr>
              <a:t>Deine Daten sind wertvoll</a:t>
            </a:r>
          </a:p>
          <a:p>
            <a:pPr marL="0" indent="0">
              <a:buNone/>
            </a:pPr>
            <a:r>
              <a:rPr lang="de-DE" sz="1500" b="0" i="0" u="none" strike="noStrike" dirty="0">
                <a:solidFill>
                  <a:srgbClr val="000000"/>
                </a:solidFill>
                <a:effectLst/>
              </a:rPr>
              <a:t>Soziale Medien sammeln viele Informationen über dich, wie dein Alter, deinen Wohnort, deine Interessen und dein Verhalten online. Diese Daten nutzen sie, um Werbung noch gezielter zu machen – oder sie deine Daten anonymisiert an andere Firmen. </a:t>
            </a:r>
            <a:endParaRPr lang="de-DE" sz="1500" i="0" u="none" strike="noStrike" dirty="0">
              <a:solidFill>
                <a:srgbClr val="000000"/>
              </a:solidFill>
              <a:effectLst/>
            </a:endParaRPr>
          </a:p>
          <a:p>
            <a:pPr>
              <a:buFont typeface="Wingdings" pitchFamily="2" charset="2"/>
              <a:buChar char="ü"/>
            </a:pPr>
            <a:r>
              <a:rPr lang="de-DE" dirty="0"/>
              <a:t> Inhalte, die abhängig machen wollen</a:t>
            </a:r>
          </a:p>
          <a:p>
            <a:pPr marL="0" indent="0">
              <a:buNone/>
            </a:pPr>
            <a:r>
              <a:rPr lang="de-DE" sz="1500" b="0" i="0" u="none" strike="noStrike" dirty="0">
                <a:solidFill>
                  <a:srgbClr val="000000"/>
                </a:solidFill>
                <a:effectLst/>
              </a:rPr>
              <a:t>Um sicherzugehen, dass du nicht wegklickst, gestalten soziale Medien ihre Inhalte so, dass du immer weiter scrollen möchtest. Zum Beispiel durch lustige Videos, spannende Empfehlungen oder Benachrichtigungen, die dich zurückholen.</a:t>
            </a:r>
          </a:p>
          <a:p>
            <a:pPr marL="0" indent="0">
              <a:buNone/>
            </a:pPr>
            <a:endParaRPr lang="de-DE" b="1" dirty="0"/>
          </a:p>
        </p:txBody>
      </p:sp>
      <p:pic>
        <p:nvPicPr>
          <p:cNvPr id="4" name="Grafik 3">
            <a:extLst>
              <a:ext uri="{FF2B5EF4-FFF2-40B4-BE49-F238E27FC236}">
                <a16:creationId xmlns:a16="http://schemas.microsoft.com/office/drawing/2014/main" id="{4547496B-3A4E-3BD3-8B69-0F88E2CE9863}"/>
              </a:ext>
            </a:extLst>
          </p:cNvPr>
          <p:cNvPicPr>
            <a:picLocks noChangeAspect="1"/>
          </p:cNvPicPr>
          <p:nvPr/>
        </p:nvPicPr>
        <p:blipFill>
          <a:blip r:embed="rId3"/>
          <a:srcRect t="21694" b="18104"/>
          <a:stretch/>
        </p:blipFill>
        <p:spPr>
          <a:xfrm>
            <a:off x="9540949" y="301451"/>
            <a:ext cx="2531806" cy="1524174"/>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B5A2E847-7F42-D06B-DA2F-97B17F601CB9}"/>
              </a:ext>
            </a:extLst>
          </p:cNvPr>
          <p:cNvPicPr>
            <a:picLocks noChangeAspect="1"/>
          </p:cNvPicPr>
          <p:nvPr/>
        </p:nvPicPr>
        <p:blipFill>
          <a:blip r:embed="rId4"/>
          <a:stretch>
            <a:fillRect/>
          </a:stretch>
        </p:blipFill>
        <p:spPr>
          <a:xfrm>
            <a:off x="0" y="6294623"/>
            <a:ext cx="1158073" cy="583358"/>
          </a:xfrm>
          <a:prstGeom prst="rect">
            <a:avLst/>
          </a:prstGeom>
        </p:spPr>
      </p:pic>
      <p:pic>
        <p:nvPicPr>
          <p:cNvPr id="7" name="Grafik 6">
            <a:extLst>
              <a:ext uri="{FF2B5EF4-FFF2-40B4-BE49-F238E27FC236}">
                <a16:creationId xmlns:a16="http://schemas.microsoft.com/office/drawing/2014/main" id="{3C198D2B-9D5B-2DD8-8F2C-5B0482137DFE}"/>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02954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F1FC92-FBA7-DFB3-ADC8-BE0D9E6E1BA9}"/>
              </a:ext>
            </a:extLst>
          </p:cNvPr>
          <p:cNvSpPr>
            <a:spLocks noGrp="1"/>
          </p:cNvSpPr>
          <p:nvPr>
            <p:ph type="title"/>
          </p:nvPr>
        </p:nvSpPr>
        <p:spPr/>
        <p:txBody>
          <a:bodyPr/>
          <a:lstStyle/>
          <a:p>
            <a:r>
              <a:rPr lang="de-FR" b="1" dirty="0"/>
              <a:t>…und jetzt?!</a:t>
            </a:r>
          </a:p>
        </p:txBody>
      </p:sp>
      <p:sp>
        <p:nvSpPr>
          <p:cNvPr id="3" name="Inhaltsplatzhalter 2">
            <a:extLst>
              <a:ext uri="{FF2B5EF4-FFF2-40B4-BE49-F238E27FC236}">
                <a16:creationId xmlns:a16="http://schemas.microsoft.com/office/drawing/2014/main" id="{16A815CE-42E4-7FBD-74DE-26319FFAA09F}"/>
              </a:ext>
            </a:extLst>
          </p:cNvPr>
          <p:cNvSpPr>
            <a:spLocks noGrp="1"/>
          </p:cNvSpPr>
          <p:nvPr>
            <p:ph idx="1"/>
          </p:nvPr>
        </p:nvSpPr>
        <p:spPr/>
        <p:txBody>
          <a:bodyPr/>
          <a:lstStyle/>
          <a:p>
            <a:endParaRPr lang="de-FR" dirty="0"/>
          </a:p>
          <a:p>
            <a:pPr marL="0" indent="0">
              <a:buNone/>
            </a:pPr>
            <a:endParaRPr lang="de-FR" dirty="0"/>
          </a:p>
          <a:p>
            <a:endParaRPr lang="de-FR" dirty="0"/>
          </a:p>
          <a:p>
            <a:pPr marL="0" indent="0">
              <a:buNone/>
            </a:pPr>
            <a:r>
              <a:rPr lang="de-DE" b="0" i="0" u="none" strike="noStrike" dirty="0">
                <a:solidFill>
                  <a:srgbClr val="000000"/>
                </a:solidFill>
                <a:effectLst/>
              </a:rPr>
              <a:t>Du bist nicht nur Nutzer*in, sondern auch Teil eines Systems, das Geld verdient. Es ist daher hilfreich, zu verstehen, warum soziale Medien so funktionieren, wie sie funktionieren, und </a:t>
            </a:r>
            <a:r>
              <a:rPr lang="de-DE" b="1" i="0" u="none" strike="noStrike" dirty="0">
                <a:solidFill>
                  <a:srgbClr val="000000"/>
                </a:solidFill>
                <a:effectLst/>
              </a:rPr>
              <a:t>wie sie uns dazu bringen</a:t>
            </a:r>
            <a:r>
              <a:rPr lang="de-DE" b="0" i="0" u="none" strike="noStrike" dirty="0">
                <a:solidFill>
                  <a:srgbClr val="000000"/>
                </a:solidFill>
                <a:effectLst/>
              </a:rPr>
              <a:t>, mehr Zeit online zu verbringen.</a:t>
            </a:r>
          </a:p>
          <a:p>
            <a:pPr marL="0" indent="0">
              <a:buNone/>
            </a:pPr>
            <a:endParaRPr lang="de-FR" dirty="0"/>
          </a:p>
        </p:txBody>
      </p:sp>
      <p:pic>
        <p:nvPicPr>
          <p:cNvPr id="4" name="Grafik 3">
            <a:extLst>
              <a:ext uri="{FF2B5EF4-FFF2-40B4-BE49-F238E27FC236}">
                <a16:creationId xmlns:a16="http://schemas.microsoft.com/office/drawing/2014/main" id="{D51D3AFC-2B35-1D04-AB0A-49CD192DDB01}"/>
              </a:ext>
            </a:extLst>
          </p:cNvPr>
          <p:cNvPicPr>
            <a:picLocks noChangeAspect="1"/>
          </p:cNvPicPr>
          <p:nvPr/>
        </p:nvPicPr>
        <p:blipFill>
          <a:blip r:embed="rId3"/>
          <a:srcRect t="21694" b="18104"/>
          <a:stretch/>
        </p:blipFill>
        <p:spPr>
          <a:xfrm>
            <a:off x="9540949" y="0"/>
            <a:ext cx="2531806" cy="1524174"/>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B06513BD-C432-0AD7-2026-48FAD4896223}"/>
              </a:ext>
            </a:extLst>
          </p:cNvPr>
          <p:cNvPicPr>
            <a:picLocks noChangeAspect="1"/>
          </p:cNvPicPr>
          <p:nvPr/>
        </p:nvPicPr>
        <p:blipFill>
          <a:blip r:embed="rId4"/>
          <a:stretch>
            <a:fillRect/>
          </a:stretch>
        </p:blipFill>
        <p:spPr>
          <a:xfrm>
            <a:off x="0" y="5808263"/>
            <a:ext cx="1999622" cy="1007273"/>
          </a:xfrm>
          <a:prstGeom prst="rect">
            <a:avLst/>
          </a:prstGeom>
        </p:spPr>
      </p:pic>
      <p:pic>
        <p:nvPicPr>
          <p:cNvPr id="6" name="Grafik 5">
            <a:extLst>
              <a:ext uri="{FF2B5EF4-FFF2-40B4-BE49-F238E27FC236}">
                <a16:creationId xmlns:a16="http://schemas.microsoft.com/office/drawing/2014/main" id="{DE692705-B9E7-A03E-8BA1-2D3A169AC880}"/>
              </a:ext>
            </a:extLst>
          </p:cNvPr>
          <p:cNvPicPr>
            <a:picLocks noChangeAspect="1"/>
          </p:cNvPicPr>
          <p:nvPr/>
        </p:nvPicPr>
        <p:blipFill>
          <a:blip r:embed="rId5"/>
          <a:stretch>
            <a:fillRect/>
          </a:stretch>
        </p:blipFill>
        <p:spPr>
          <a:xfrm>
            <a:off x="9200645" y="6190258"/>
            <a:ext cx="2991355" cy="625278"/>
          </a:xfrm>
          <a:prstGeom prst="rect">
            <a:avLst/>
          </a:prstGeom>
        </p:spPr>
      </p:pic>
    </p:spTree>
    <p:extLst>
      <p:ext uri="{BB962C8B-B14F-4D97-AF65-F5344CB8AC3E}">
        <p14:creationId xmlns:p14="http://schemas.microsoft.com/office/powerpoint/2010/main" val="3487232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6E86-177A-C9F1-0168-A4A8A4F221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CED15E-D7D7-B5CA-7132-4ABE04EF1D5E}"/>
              </a:ext>
            </a:extLst>
          </p:cNvPr>
          <p:cNvSpPr>
            <a:spLocks noGrp="1"/>
          </p:cNvSpPr>
          <p:nvPr>
            <p:ph type="title"/>
          </p:nvPr>
        </p:nvSpPr>
        <p:spPr>
          <a:xfrm>
            <a:off x="803868" y="2413780"/>
            <a:ext cx="9993923" cy="1325563"/>
          </a:xfrm>
        </p:spPr>
        <p:txBody>
          <a:bodyPr>
            <a:normAutofit fontScale="90000"/>
          </a:bodyPr>
          <a:lstStyle/>
          <a:p>
            <a:r>
              <a:rPr lang="de-DE" b="1" dirty="0"/>
              <a:t>Habt ihr Ideen, um den eigenen </a:t>
            </a:r>
            <a:r>
              <a:rPr lang="de-DE" b="1" dirty="0" err="1"/>
              <a:t>Social</a:t>
            </a:r>
            <a:r>
              <a:rPr lang="de-DE" b="1" dirty="0"/>
              <a:t> Media Konsum einzuschränken? Wollt ihr das überhaupt?</a:t>
            </a:r>
            <a:endParaRPr lang="de-FR" b="1" dirty="0"/>
          </a:p>
        </p:txBody>
      </p:sp>
      <p:pic>
        <p:nvPicPr>
          <p:cNvPr id="3" name="Grafik 2">
            <a:extLst>
              <a:ext uri="{FF2B5EF4-FFF2-40B4-BE49-F238E27FC236}">
                <a16:creationId xmlns:a16="http://schemas.microsoft.com/office/drawing/2014/main" id="{5C681A42-57BD-7AFD-F00F-1F38BE04F73A}"/>
              </a:ext>
            </a:extLst>
          </p:cNvPr>
          <p:cNvPicPr>
            <a:picLocks noChangeAspect="1"/>
          </p:cNvPicPr>
          <p:nvPr/>
        </p:nvPicPr>
        <p:blipFill>
          <a:blip r:embed="rId3"/>
          <a:srcRect t="28045" b="22866"/>
          <a:stretch/>
        </p:blipFill>
        <p:spPr>
          <a:xfrm>
            <a:off x="10161632" y="82441"/>
            <a:ext cx="2030367" cy="996673"/>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37E08B59-463B-8441-6C0F-3AA26AE2A22C}"/>
              </a:ext>
            </a:extLst>
          </p:cNvPr>
          <p:cNvPicPr>
            <a:picLocks noChangeAspect="1"/>
          </p:cNvPicPr>
          <p:nvPr/>
        </p:nvPicPr>
        <p:blipFill>
          <a:blip r:embed="rId4"/>
          <a:stretch>
            <a:fillRect/>
          </a:stretch>
        </p:blipFill>
        <p:spPr>
          <a:xfrm>
            <a:off x="0" y="6068113"/>
            <a:ext cx="1607736" cy="809867"/>
          </a:xfrm>
          <a:prstGeom prst="rect">
            <a:avLst/>
          </a:prstGeom>
        </p:spPr>
      </p:pic>
      <p:pic>
        <p:nvPicPr>
          <p:cNvPr id="5" name="Grafik 4">
            <a:extLst>
              <a:ext uri="{FF2B5EF4-FFF2-40B4-BE49-F238E27FC236}">
                <a16:creationId xmlns:a16="http://schemas.microsoft.com/office/drawing/2014/main" id="{1DEDB6BC-C1A3-6645-0C99-EFEA9546ED55}"/>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40499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23063-ED1C-42CC-AE4B-BF28998ECF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70B7E7-1299-C2B4-C582-C5C0C0F747AA}"/>
              </a:ext>
            </a:extLst>
          </p:cNvPr>
          <p:cNvSpPr>
            <a:spLocks noGrp="1"/>
          </p:cNvSpPr>
          <p:nvPr>
            <p:ph type="title"/>
          </p:nvPr>
        </p:nvSpPr>
        <p:spPr>
          <a:xfrm>
            <a:off x="375975" y="444303"/>
            <a:ext cx="9993923" cy="1325563"/>
          </a:xfrm>
        </p:spPr>
        <p:txBody>
          <a:bodyPr>
            <a:normAutofit fontScale="90000"/>
          </a:bodyPr>
          <a:lstStyle/>
          <a:p>
            <a:r>
              <a:rPr lang="de-DE" b="1" dirty="0"/>
              <a:t>Tools, um den eigenen </a:t>
            </a:r>
            <a:r>
              <a:rPr lang="de-DE" b="1" dirty="0" err="1"/>
              <a:t>Social</a:t>
            </a:r>
            <a:r>
              <a:rPr lang="de-DE" b="1" dirty="0"/>
              <a:t> Media Konsum</a:t>
            </a:r>
            <a:br>
              <a:rPr lang="de-DE" b="1" dirty="0"/>
            </a:br>
            <a:r>
              <a:rPr lang="de-DE" b="1" dirty="0"/>
              <a:t>einzuschränken</a:t>
            </a:r>
            <a:endParaRPr lang="de-FR" b="1" dirty="0"/>
          </a:p>
        </p:txBody>
      </p:sp>
      <p:sp>
        <p:nvSpPr>
          <p:cNvPr id="6" name="Inhaltsplatzhalter 5">
            <a:extLst>
              <a:ext uri="{FF2B5EF4-FFF2-40B4-BE49-F238E27FC236}">
                <a16:creationId xmlns:a16="http://schemas.microsoft.com/office/drawing/2014/main" id="{02E131B8-00D2-0E61-0C93-FEC894C021ED}"/>
              </a:ext>
            </a:extLst>
          </p:cNvPr>
          <p:cNvSpPr>
            <a:spLocks noGrp="1"/>
          </p:cNvSpPr>
          <p:nvPr>
            <p:ph idx="1"/>
          </p:nvPr>
        </p:nvSpPr>
        <p:spPr/>
        <p:txBody>
          <a:bodyPr>
            <a:normAutofit fontScale="92500"/>
          </a:bodyPr>
          <a:lstStyle/>
          <a:p>
            <a:r>
              <a:rPr lang="de-DE" dirty="0"/>
              <a:t>„Haargummi-Trick“</a:t>
            </a:r>
          </a:p>
          <a:p>
            <a:r>
              <a:rPr lang="de-DE" dirty="0"/>
              <a:t>Hintergrundbild mit der Angabe, wie viel Lebenszeit wir auf </a:t>
            </a:r>
            <a:r>
              <a:rPr lang="de-DE" dirty="0" err="1"/>
              <a:t>Social</a:t>
            </a:r>
            <a:r>
              <a:rPr lang="de-DE" dirty="0"/>
              <a:t> Media verbringen  </a:t>
            </a:r>
          </a:p>
          <a:p>
            <a:r>
              <a:rPr lang="de-DE" dirty="0"/>
              <a:t>Instagram: über </a:t>
            </a:r>
            <a:r>
              <a:rPr lang="de-DE" i="1" dirty="0"/>
              <a:t>„Kurzbefehle“ </a:t>
            </a:r>
            <a:r>
              <a:rPr lang="de-DE" dirty="0"/>
              <a:t>in Grau einstellen </a:t>
            </a:r>
          </a:p>
          <a:p>
            <a:r>
              <a:rPr lang="de-DE" dirty="0"/>
              <a:t>Nutzungsdauer für Apps pro Tag festlegen</a:t>
            </a:r>
          </a:p>
          <a:p>
            <a:r>
              <a:rPr lang="de-DE" dirty="0"/>
              <a:t>Bildschirmzeit dokumentieren und verdeutlichen </a:t>
            </a:r>
          </a:p>
          <a:p>
            <a:r>
              <a:rPr lang="de-DE" i="1" dirty="0"/>
              <a:t>„Fokus-Modus“ </a:t>
            </a:r>
            <a:r>
              <a:rPr lang="de-DE" dirty="0"/>
              <a:t>einstellen, um keine Benachrichtigungen zu bekommen</a:t>
            </a:r>
          </a:p>
          <a:p>
            <a:r>
              <a:rPr lang="de-DE" dirty="0"/>
              <a:t>Entferne Apps vom Startbildschirm</a:t>
            </a:r>
          </a:p>
          <a:p>
            <a:r>
              <a:rPr lang="de-DE" dirty="0"/>
              <a:t>Zuhause bildschirmfreie Zonen festlegen </a:t>
            </a:r>
            <a:r>
              <a:rPr lang="de-DE" i="1" dirty="0"/>
              <a:t>(im Bett, am Esstisch, …)</a:t>
            </a:r>
          </a:p>
        </p:txBody>
      </p:sp>
      <p:pic>
        <p:nvPicPr>
          <p:cNvPr id="3" name="Grafik 2">
            <a:extLst>
              <a:ext uri="{FF2B5EF4-FFF2-40B4-BE49-F238E27FC236}">
                <a16:creationId xmlns:a16="http://schemas.microsoft.com/office/drawing/2014/main" id="{BEEA752C-F43D-7F25-1F4C-E2E701D89EF7}"/>
              </a:ext>
            </a:extLst>
          </p:cNvPr>
          <p:cNvPicPr>
            <a:picLocks noChangeAspect="1"/>
          </p:cNvPicPr>
          <p:nvPr/>
        </p:nvPicPr>
        <p:blipFill>
          <a:blip r:embed="rId3"/>
          <a:srcRect t="28045" b="22866"/>
          <a:stretch/>
        </p:blipFill>
        <p:spPr>
          <a:xfrm>
            <a:off x="10161632" y="82441"/>
            <a:ext cx="2030367" cy="996673"/>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94456103-CEE2-6D72-007F-9109F207B9FC}"/>
              </a:ext>
            </a:extLst>
          </p:cNvPr>
          <p:cNvPicPr>
            <a:picLocks noChangeAspect="1"/>
          </p:cNvPicPr>
          <p:nvPr/>
        </p:nvPicPr>
        <p:blipFill>
          <a:blip r:embed="rId4"/>
          <a:stretch>
            <a:fillRect/>
          </a:stretch>
        </p:blipFill>
        <p:spPr>
          <a:xfrm>
            <a:off x="0" y="6068113"/>
            <a:ext cx="1607736" cy="809867"/>
          </a:xfrm>
          <a:prstGeom prst="rect">
            <a:avLst/>
          </a:prstGeom>
        </p:spPr>
      </p:pic>
      <p:pic>
        <p:nvPicPr>
          <p:cNvPr id="5" name="Grafik 4">
            <a:extLst>
              <a:ext uri="{FF2B5EF4-FFF2-40B4-BE49-F238E27FC236}">
                <a16:creationId xmlns:a16="http://schemas.microsoft.com/office/drawing/2014/main" id="{A9BE2522-5EFB-D63A-1FBF-1FBDBEB1818B}"/>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410346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D795E-FD15-1B43-C97E-EAD89E13CFFE}"/>
              </a:ext>
            </a:extLst>
          </p:cNvPr>
          <p:cNvSpPr>
            <a:spLocks noGrp="1"/>
          </p:cNvSpPr>
          <p:nvPr>
            <p:ph type="title"/>
          </p:nvPr>
        </p:nvSpPr>
        <p:spPr/>
        <p:txBody>
          <a:bodyPr/>
          <a:lstStyle/>
          <a:p>
            <a:r>
              <a:rPr lang="de-DE" b="1" dirty="0"/>
              <a:t>Personalisierung und Echokammern</a:t>
            </a:r>
          </a:p>
        </p:txBody>
      </p:sp>
      <p:sp>
        <p:nvSpPr>
          <p:cNvPr id="8" name="Inhaltsplatzhalter 7">
            <a:extLst>
              <a:ext uri="{FF2B5EF4-FFF2-40B4-BE49-F238E27FC236}">
                <a16:creationId xmlns:a16="http://schemas.microsoft.com/office/drawing/2014/main" id="{92C73BE2-07E3-105E-A76E-29C569EB2115}"/>
              </a:ext>
            </a:extLst>
          </p:cNvPr>
          <p:cNvSpPr>
            <a:spLocks noGrp="1"/>
          </p:cNvSpPr>
          <p:nvPr>
            <p:ph idx="1"/>
          </p:nvPr>
        </p:nvSpPr>
        <p:spPr/>
        <p:txBody>
          <a:bodyPr>
            <a:normAutofit lnSpcReduction="10000"/>
          </a:bodyPr>
          <a:lstStyle/>
          <a:p>
            <a:r>
              <a:rPr lang="de-DE" b="1" dirty="0"/>
              <a:t>Personalisierung</a:t>
            </a:r>
            <a:r>
              <a:rPr lang="de-DE" dirty="0"/>
              <a:t> und </a:t>
            </a:r>
            <a:r>
              <a:rPr lang="de-DE" b="1" dirty="0"/>
              <a:t>Echokammern</a:t>
            </a:r>
            <a:r>
              <a:rPr lang="de-DE" dirty="0"/>
              <a:t> haben nicht ausschließlich das Ziel, besonders geeignete Werbung für dich zu schalten, sondern dir explizit Inhalte zu zeigen, die zu deiner bestehenden Meinung passen. </a:t>
            </a:r>
          </a:p>
          <a:p>
            <a:r>
              <a:rPr lang="de-DE" dirty="0"/>
              <a:t>Das Ziel ist, dich länger auf der Plattform zu halten. </a:t>
            </a:r>
            <a:br>
              <a:rPr lang="de-DE" dirty="0"/>
            </a:br>
            <a:r>
              <a:rPr lang="de-DE" sz="1600" i="1" dirty="0"/>
              <a:t>(um dir mehr Werbung anzeigen zu können) </a:t>
            </a:r>
          </a:p>
          <a:p>
            <a:r>
              <a:rPr lang="de-DE" dirty="0"/>
              <a:t>Wenn es dann nicht mehr um z.B. Schuhe geht, sondern um politische Meinungsmache, besteht die Gefahr, dass dir nur bestimmte politische Positionen angezeigt werden und andere Positionen nicht. </a:t>
            </a:r>
            <a:br>
              <a:rPr lang="de-DE" dirty="0"/>
            </a:br>
            <a:br>
              <a:rPr lang="de-DE" dirty="0"/>
            </a:br>
            <a:r>
              <a:rPr lang="de-DE" dirty="0"/>
              <a:t>			</a:t>
            </a:r>
            <a:r>
              <a:rPr lang="de-DE" b="1" dirty="0">
                <a:solidFill>
                  <a:schemeClr val="accent1"/>
                </a:solidFill>
              </a:rPr>
              <a:t>Warum ist das bedenklich?</a:t>
            </a:r>
          </a:p>
          <a:p>
            <a:pPr marL="0" indent="0">
              <a:buNone/>
            </a:pPr>
            <a:endParaRPr lang="de-DE" dirty="0">
              <a:solidFill>
                <a:schemeClr val="accent1"/>
              </a:solidFill>
            </a:endParaRPr>
          </a:p>
        </p:txBody>
      </p:sp>
      <p:pic>
        <p:nvPicPr>
          <p:cNvPr id="10" name="Grafik 9">
            <a:extLst>
              <a:ext uri="{FF2B5EF4-FFF2-40B4-BE49-F238E27FC236}">
                <a16:creationId xmlns:a16="http://schemas.microsoft.com/office/drawing/2014/main" id="{2669E5E4-E5F8-E829-FB6E-22C5A9879893}"/>
              </a:ext>
            </a:extLst>
          </p:cNvPr>
          <p:cNvPicPr>
            <a:picLocks noChangeAspect="1"/>
          </p:cNvPicPr>
          <p:nvPr/>
        </p:nvPicPr>
        <p:blipFill>
          <a:blip r:embed="rId3"/>
          <a:srcRect b="19963"/>
          <a:stretch/>
        </p:blipFill>
        <p:spPr>
          <a:xfrm>
            <a:off x="9453717" y="-448783"/>
            <a:ext cx="2531806" cy="2026374"/>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18C74536-CA8A-0E32-3961-32DAF5A66D5E}"/>
              </a:ext>
            </a:extLst>
          </p:cNvPr>
          <p:cNvPicPr>
            <a:picLocks noChangeAspect="1"/>
          </p:cNvPicPr>
          <p:nvPr/>
        </p:nvPicPr>
        <p:blipFill>
          <a:blip r:embed="rId4"/>
          <a:stretch>
            <a:fillRect/>
          </a:stretch>
        </p:blipFill>
        <p:spPr>
          <a:xfrm>
            <a:off x="0" y="5808535"/>
            <a:ext cx="2123048" cy="1069446"/>
          </a:xfrm>
          <a:prstGeom prst="rect">
            <a:avLst/>
          </a:prstGeom>
        </p:spPr>
      </p:pic>
      <p:pic>
        <p:nvPicPr>
          <p:cNvPr id="12" name="Grafik 11">
            <a:extLst>
              <a:ext uri="{FF2B5EF4-FFF2-40B4-BE49-F238E27FC236}">
                <a16:creationId xmlns:a16="http://schemas.microsoft.com/office/drawing/2014/main" id="{CEEE5EC8-CE32-A60B-7531-F8D774155CB6}"/>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419090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C9BC6-4014-3635-9E76-FE8A371346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66FB57-195B-5005-6ABF-19616DCFFFB4}"/>
              </a:ext>
            </a:extLst>
          </p:cNvPr>
          <p:cNvSpPr>
            <a:spLocks noGrp="1"/>
          </p:cNvSpPr>
          <p:nvPr>
            <p:ph type="title"/>
          </p:nvPr>
        </p:nvSpPr>
        <p:spPr/>
        <p:txBody>
          <a:bodyPr/>
          <a:lstStyle/>
          <a:p>
            <a:r>
              <a:rPr lang="de-DE" b="1" dirty="0"/>
              <a:t>Personalisierung und Echokammern</a:t>
            </a:r>
          </a:p>
        </p:txBody>
      </p:sp>
      <p:sp>
        <p:nvSpPr>
          <p:cNvPr id="8" name="Inhaltsplatzhalter 7">
            <a:extLst>
              <a:ext uri="{FF2B5EF4-FFF2-40B4-BE49-F238E27FC236}">
                <a16:creationId xmlns:a16="http://schemas.microsoft.com/office/drawing/2014/main" id="{1F09C21F-B1EF-CF10-3938-4B4339091854}"/>
              </a:ext>
            </a:extLst>
          </p:cNvPr>
          <p:cNvSpPr>
            <a:spLocks noGrp="1"/>
          </p:cNvSpPr>
          <p:nvPr>
            <p:ph idx="1"/>
          </p:nvPr>
        </p:nvSpPr>
        <p:spPr/>
        <p:txBody>
          <a:bodyPr>
            <a:normAutofit/>
          </a:bodyPr>
          <a:lstStyle/>
          <a:p>
            <a:pPr marL="0" indent="0" algn="ctr">
              <a:buNone/>
            </a:pPr>
            <a:endParaRPr lang="de-DE" sz="3600" i="1" dirty="0"/>
          </a:p>
          <a:p>
            <a:pPr marL="0" indent="0" algn="ctr">
              <a:buNone/>
            </a:pPr>
            <a:endParaRPr lang="de-DE" sz="3600" i="1" dirty="0"/>
          </a:p>
          <a:p>
            <a:pPr marL="0" indent="0" algn="ctr">
              <a:buNone/>
            </a:pPr>
            <a:r>
              <a:rPr lang="de-DE" sz="3600" i="1" dirty="0"/>
              <a:t>Die Personalisierung führt dazu, dass wir immer weniger Informationen selbst finden müssen –  die Informationen finden uns.</a:t>
            </a:r>
          </a:p>
          <a:p>
            <a:endParaRPr lang="de-DE" sz="3600" dirty="0"/>
          </a:p>
        </p:txBody>
      </p:sp>
      <p:pic>
        <p:nvPicPr>
          <p:cNvPr id="3" name="Grafik 2">
            <a:extLst>
              <a:ext uri="{FF2B5EF4-FFF2-40B4-BE49-F238E27FC236}">
                <a16:creationId xmlns:a16="http://schemas.microsoft.com/office/drawing/2014/main" id="{B747D56B-8219-B6EF-0170-04050EB45EFB}"/>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D0621606-4D32-904A-D11B-06ED31CB53A9}"/>
              </a:ext>
            </a:extLst>
          </p:cNvPr>
          <p:cNvPicPr>
            <a:picLocks noChangeAspect="1"/>
          </p:cNvPicPr>
          <p:nvPr/>
        </p:nvPicPr>
        <p:blipFill>
          <a:blip r:embed="rId4"/>
          <a:stretch>
            <a:fillRect/>
          </a:stretch>
        </p:blipFill>
        <p:spPr>
          <a:xfrm>
            <a:off x="0" y="5808535"/>
            <a:ext cx="2123048" cy="1069446"/>
          </a:xfrm>
          <a:prstGeom prst="rect">
            <a:avLst/>
          </a:prstGeom>
        </p:spPr>
      </p:pic>
      <p:pic>
        <p:nvPicPr>
          <p:cNvPr id="6" name="Grafik 5">
            <a:extLst>
              <a:ext uri="{FF2B5EF4-FFF2-40B4-BE49-F238E27FC236}">
                <a16:creationId xmlns:a16="http://schemas.microsoft.com/office/drawing/2014/main" id="{CAD3B6AD-94F8-AD32-AF27-EE4105B4A1B0}"/>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309550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1717D-EA6E-55E1-07E9-4E5FF6E28D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E8A307-5FF6-A979-9277-A95B21EBEC29}"/>
              </a:ext>
            </a:extLst>
          </p:cNvPr>
          <p:cNvSpPr>
            <a:spLocks noGrp="1"/>
          </p:cNvSpPr>
          <p:nvPr>
            <p:ph type="title"/>
          </p:nvPr>
        </p:nvSpPr>
        <p:spPr>
          <a:xfrm>
            <a:off x="918587" y="576263"/>
            <a:ext cx="10515600" cy="2852737"/>
          </a:xfrm>
        </p:spPr>
        <p:txBody>
          <a:bodyPr>
            <a:noAutofit/>
          </a:bodyPr>
          <a:lstStyle/>
          <a:p>
            <a:r>
              <a:rPr lang="de-DE" b="1" dirty="0"/>
              <a:t>Diskussion </a:t>
            </a:r>
          </a:p>
        </p:txBody>
      </p:sp>
      <p:sp>
        <p:nvSpPr>
          <p:cNvPr id="3" name="Textplatzhalter 2">
            <a:extLst>
              <a:ext uri="{FF2B5EF4-FFF2-40B4-BE49-F238E27FC236}">
                <a16:creationId xmlns:a16="http://schemas.microsoft.com/office/drawing/2014/main" id="{3331C15B-182A-7551-167C-99E296C2E55F}"/>
              </a:ext>
            </a:extLst>
          </p:cNvPr>
          <p:cNvSpPr>
            <a:spLocks noGrp="1"/>
          </p:cNvSpPr>
          <p:nvPr>
            <p:ph type="body" idx="1"/>
          </p:nvPr>
        </p:nvSpPr>
        <p:spPr>
          <a:xfrm>
            <a:off x="918587" y="3656581"/>
            <a:ext cx="10515600" cy="1500187"/>
          </a:xfrm>
        </p:spPr>
        <p:txBody>
          <a:bodyPr>
            <a:normAutofit/>
          </a:bodyPr>
          <a:lstStyle/>
          <a:p>
            <a:r>
              <a:rPr lang="de-DE" sz="2800" b="0" i="0" u="none" strike="noStrike" dirty="0">
                <a:solidFill>
                  <a:schemeClr val="accent1"/>
                </a:solidFill>
                <a:effectLst/>
              </a:rPr>
              <a:t>"Inwiefern fördert oder gefährdet die Personalisierung in sozialen Medien die Meinungsvielfalt und den gesellschaftlichen Zusammenhalt?“</a:t>
            </a:r>
            <a:endParaRPr lang="de-DE" sz="2800" dirty="0">
              <a:solidFill>
                <a:schemeClr val="accent1"/>
              </a:solidFill>
            </a:endParaRPr>
          </a:p>
        </p:txBody>
      </p:sp>
      <p:pic>
        <p:nvPicPr>
          <p:cNvPr id="5" name="Grafik 4">
            <a:extLst>
              <a:ext uri="{FF2B5EF4-FFF2-40B4-BE49-F238E27FC236}">
                <a16:creationId xmlns:a16="http://schemas.microsoft.com/office/drawing/2014/main" id="{CA27FCB5-AC38-01CC-C68B-15DA567F74D9}"/>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C20FEBB5-7465-F12E-17FE-977F92717167}"/>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A31B34CD-B202-40C3-93FC-9BA53A340C0F}"/>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652810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FA416-3C8F-2FE7-C09D-A0352A3B6B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ABF82C-B521-40A5-DCBB-F7659B3DC3D8}"/>
              </a:ext>
            </a:extLst>
          </p:cNvPr>
          <p:cNvSpPr>
            <a:spLocks noGrp="1"/>
          </p:cNvSpPr>
          <p:nvPr>
            <p:ph type="title"/>
          </p:nvPr>
        </p:nvSpPr>
        <p:spPr/>
        <p:txBody>
          <a:bodyPr>
            <a:noAutofit/>
          </a:bodyPr>
          <a:lstStyle/>
          <a:p>
            <a:r>
              <a:rPr lang="de-DE" b="1" dirty="0"/>
              <a:t>Diskussion – Ablauf </a:t>
            </a:r>
            <a:endParaRPr lang="de-DE" b="1" dirty="0">
              <a:highlight>
                <a:srgbClr val="FF0000"/>
              </a:highlight>
            </a:endParaRPr>
          </a:p>
        </p:txBody>
      </p:sp>
      <p:sp>
        <p:nvSpPr>
          <p:cNvPr id="3" name="Inhaltsplatzhalter 2">
            <a:extLst>
              <a:ext uri="{FF2B5EF4-FFF2-40B4-BE49-F238E27FC236}">
                <a16:creationId xmlns:a16="http://schemas.microsoft.com/office/drawing/2014/main" id="{2395F488-7612-FF1F-3872-CF82AF79F1D1}"/>
              </a:ext>
            </a:extLst>
          </p:cNvPr>
          <p:cNvSpPr>
            <a:spLocks noGrp="1"/>
          </p:cNvSpPr>
          <p:nvPr>
            <p:ph idx="1"/>
          </p:nvPr>
        </p:nvSpPr>
        <p:spPr/>
        <p:txBody>
          <a:bodyPr>
            <a:normAutofit lnSpcReduction="10000"/>
          </a:bodyPr>
          <a:lstStyle/>
          <a:p>
            <a:pPr marL="0" indent="0" algn="l">
              <a:buNone/>
            </a:pPr>
            <a:r>
              <a:rPr lang="de-DE" b="0" i="0" u="none" strike="noStrike" dirty="0">
                <a:solidFill>
                  <a:srgbClr val="000000"/>
                </a:solidFill>
                <a:effectLst/>
                <a:latin typeface="-webkit-standard"/>
              </a:rPr>
              <a:t>1. Ihr werdet in zwei Gruppen eingeteilt, die in der Diskussion unterschiedliche Positionen vertreten:</a:t>
            </a:r>
          </a:p>
          <a:p>
            <a:pPr lvl="1"/>
            <a:r>
              <a:rPr lang="de-DE" b="1" i="0" u="none" strike="noStrike" dirty="0">
                <a:solidFill>
                  <a:srgbClr val="000000"/>
                </a:solidFill>
                <a:effectLst/>
              </a:rPr>
              <a:t>Gruppe </a:t>
            </a:r>
            <a:r>
              <a:rPr lang="de-DE" b="1" dirty="0">
                <a:solidFill>
                  <a:srgbClr val="000000"/>
                </a:solidFill>
              </a:rPr>
              <a:t>1</a:t>
            </a:r>
            <a:r>
              <a:rPr lang="de-DE" b="1" i="0" u="none" strike="noStrike" dirty="0">
                <a:solidFill>
                  <a:srgbClr val="000000"/>
                </a:solidFill>
                <a:effectLst/>
              </a:rPr>
              <a:t>:</a:t>
            </a:r>
            <a:r>
              <a:rPr lang="de-DE" b="0" i="0" u="none" strike="noStrike" dirty="0">
                <a:solidFill>
                  <a:srgbClr val="000000"/>
                </a:solidFill>
                <a:effectLst/>
              </a:rPr>
              <a:t> Argumentiert, dass Personalisierung die Meinungsvielfalt fördert und den gesellschaftlichen Zusammenhalt stärkt.</a:t>
            </a:r>
          </a:p>
          <a:p>
            <a:pPr lvl="1"/>
            <a:r>
              <a:rPr lang="de-DE" b="1" i="0" u="none" strike="noStrike" dirty="0">
                <a:solidFill>
                  <a:srgbClr val="000000"/>
                </a:solidFill>
                <a:effectLst/>
              </a:rPr>
              <a:t>Gruppe 2:</a:t>
            </a:r>
            <a:r>
              <a:rPr lang="de-DE" b="0" i="0" u="none" strike="noStrike" dirty="0">
                <a:solidFill>
                  <a:srgbClr val="000000"/>
                </a:solidFill>
                <a:effectLst/>
              </a:rPr>
              <a:t> Argumentiert, dass Personalisierung die Meinungsvielfalt gefährdet und den gesellschaftlichen Zusammenhalt schwächt.</a:t>
            </a:r>
            <a:endParaRPr lang="de-DE" b="0" i="0" u="none" strike="noStrike" dirty="0">
              <a:solidFill>
                <a:srgbClr val="000000"/>
              </a:solidFill>
              <a:effectLst/>
              <a:latin typeface="-webkit-standard"/>
            </a:endParaRPr>
          </a:p>
          <a:p>
            <a:pPr marL="0" indent="0" algn="l">
              <a:buNone/>
            </a:pPr>
            <a:r>
              <a:rPr lang="de-DE" b="0" i="0" u="none" strike="noStrike" dirty="0">
                <a:solidFill>
                  <a:srgbClr val="000000"/>
                </a:solidFill>
                <a:effectLst/>
                <a:latin typeface="-webkit-standard"/>
              </a:rPr>
              <a:t>2. Na</a:t>
            </a:r>
            <a:r>
              <a:rPr lang="de-DE" dirty="0">
                <a:solidFill>
                  <a:srgbClr val="000000"/>
                </a:solidFill>
                <a:latin typeface="-webkit-standard"/>
              </a:rPr>
              <a:t>chdem ihr Argumente für eure Positionen recherchiert habt, diskutiert ihr in Paaren – jeweils eine Person aus Gruppe 1 und eine andere Person aus Gruppe 2. </a:t>
            </a:r>
          </a:p>
          <a:p>
            <a:pPr marL="0" indent="0" algn="l">
              <a:buNone/>
            </a:pPr>
            <a:r>
              <a:rPr lang="de-DE" dirty="0">
                <a:solidFill>
                  <a:srgbClr val="000000"/>
                </a:solidFill>
                <a:latin typeface="-webkit-standard"/>
              </a:rPr>
              <a:t>3. Im Laufe der Diskussion wechselt ihr die Diskussionspartner*innen, sodass ihr mit mehreren Personen diskutieren werdet.</a:t>
            </a:r>
            <a:endParaRPr lang="de-DE" b="0" i="0" u="none" strike="noStrike" dirty="0">
              <a:solidFill>
                <a:srgbClr val="000000"/>
              </a:solidFill>
              <a:effectLst/>
              <a:latin typeface="-webkit-standard"/>
            </a:endParaRPr>
          </a:p>
        </p:txBody>
      </p:sp>
      <p:pic>
        <p:nvPicPr>
          <p:cNvPr id="5" name="Grafik 4">
            <a:extLst>
              <a:ext uri="{FF2B5EF4-FFF2-40B4-BE49-F238E27FC236}">
                <a16:creationId xmlns:a16="http://schemas.microsoft.com/office/drawing/2014/main" id="{BDFA457F-4050-1147-B78A-B17AD0B70545}"/>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00C3E960-2844-6605-101D-C9A6095AB0A9}"/>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946E89AF-B5D9-C2CD-8DBA-E1C2AD622C88}"/>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3093260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7DC3-E64E-4BF1-7610-2638F360EF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C8A33B-3E34-03EF-F31D-D6F36E9D79DF}"/>
              </a:ext>
            </a:extLst>
          </p:cNvPr>
          <p:cNvSpPr>
            <a:spLocks noGrp="1"/>
          </p:cNvSpPr>
          <p:nvPr>
            <p:ph type="title"/>
          </p:nvPr>
        </p:nvSpPr>
        <p:spPr>
          <a:xfrm>
            <a:off x="838200" y="365125"/>
            <a:ext cx="8615517" cy="1325563"/>
          </a:xfrm>
        </p:spPr>
        <p:txBody>
          <a:bodyPr>
            <a:noAutofit/>
          </a:bodyPr>
          <a:lstStyle/>
          <a:p>
            <a:r>
              <a:rPr lang="de-DE" b="1" dirty="0"/>
              <a:t>Diskussion – Arbeitsauftrag </a:t>
            </a:r>
            <a:endParaRPr lang="de-DE" b="1" dirty="0">
              <a:highlight>
                <a:srgbClr val="FF0000"/>
              </a:highlight>
            </a:endParaRPr>
          </a:p>
        </p:txBody>
      </p:sp>
      <p:sp>
        <p:nvSpPr>
          <p:cNvPr id="3" name="Inhaltsplatzhalter 2">
            <a:extLst>
              <a:ext uri="{FF2B5EF4-FFF2-40B4-BE49-F238E27FC236}">
                <a16:creationId xmlns:a16="http://schemas.microsoft.com/office/drawing/2014/main" id="{B8DD2158-DF3E-3AC2-381B-2A02FB32ED9A}"/>
              </a:ext>
            </a:extLst>
          </p:cNvPr>
          <p:cNvSpPr>
            <a:spLocks noGrp="1"/>
          </p:cNvSpPr>
          <p:nvPr>
            <p:ph idx="1"/>
          </p:nvPr>
        </p:nvSpPr>
        <p:spPr/>
        <p:txBody>
          <a:bodyPr>
            <a:normAutofit lnSpcReduction="10000"/>
          </a:bodyPr>
          <a:lstStyle/>
          <a:p>
            <a:pPr marL="0" indent="0">
              <a:buNone/>
            </a:pPr>
            <a:r>
              <a:rPr lang="de-DE" dirty="0"/>
              <a:t>1. Entwickelt Argumente, die eure Position stützen und sammelt Beispiele, die sie veranschaulichen.</a:t>
            </a:r>
          </a:p>
          <a:p>
            <a:pPr marL="0" indent="0">
              <a:buNone/>
            </a:pPr>
            <a:r>
              <a:rPr lang="de-DE" dirty="0"/>
              <a:t>2. Informiert euch nun über das Thema </a:t>
            </a:r>
            <a:r>
              <a:rPr lang="de-DE" i="1" dirty="0"/>
              <a:t>„Personalisierung in sozialen Medien“ </a:t>
            </a:r>
            <a:r>
              <a:rPr lang="de-DE" dirty="0"/>
              <a:t>und bearbeitet es aus der Perspektive eures Standpunkts.</a:t>
            </a:r>
          </a:p>
          <a:p>
            <a:pPr marL="0" indent="0">
              <a:buNone/>
            </a:pPr>
            <a:r>
              <a:rPr lang="de-DE" dirty="0"/>
              <a:t>3. Überlegt auch, welche Gegenargumente die andere Gruppe vorbringen könnte und bereitet mögliche Gegenargumente vor.</a:t>
            </a:r>
          </a:p>
          <a:p>
            <a:endParaRPr lang="de-DE" dirty="0"/>
          </a:p>
          <a:p>
            <a:pPr marL="0" indent="0">
              <a:buNone/>
            </a:pPr>
            <a:r>
              <a:rPr lang="de-DE" sz="2800" b="1" i="0" u="none" strike="noStrike" dirty="0">
                <a:solidFill>
                  <a:schemeClr val="accent1"/>
                </a:solidFill>
                <a:effectLst/>
              </a:rPr>
              <a:t>"Inwiefern fördert oder gefährdet die Personalisierung in sozialen Medien die Meinungsvielfalt und den gesellschaftlichen Zusammenhalt?“</a:t>
            </a:r>
            <a:endParaRPr lang="de-DE" sz="2800" b="1" dirty="0">
              <a:solidFill>
                <a:schemeClr val="accent1"/>
              </a:solidFill>
            </a:endParaRPr>
          </a:p>
          <a:p>
            <a:endParaRPr lang="de-DE" dirty="0"/>
          </a:p>
        </p:txBody>
      </p:sp>
      <p:pic>
        <p:nvPicPr>
          <p:cNvPr id="5" name="Grafik 4">
            <a:extLst>
              <a:ext uri="{FF2B5EF4-FFF2-40B4-BE49-F238E27FC236}">
                <a16:creationId xmlns:a16="http://schemas.microsoft.com/office/drawing/2014/main" id="{E548BA11-0C5F-E1A5-8CF3-DD6E753FA5E1}"/>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8AD3C0D8-F39E-B5F1-E011-C33B8E0A836E}"/>
              </a:ext>
            </a:extLst>
          </p:cNvPr>
          <p:cNvPicPr>
            <a:picLocks noChangeAspect="1"/>
          </p:cNvPicPr>
          <p:nvPr/>
        </p:nvPicPr>
        <p:blipFill>
          <a:blip r:embed="rId4"/>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56C6B39C-3080-A679-06E1-05A6242A7937}"/>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848561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t>Pause</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endParaRPr lang="de-DE" dirty="0"/>
          </a:p>
          <a:p>
            <a:endParaRPr lang="de-DE" dirty="0"/>
          </a:p>
          <a:p>
            <a:pPr marL="0" indent="0">
              <a:buNone/>
            </a:pPr>
            <a:r>
              <a:rPr lang="de-DE" dirty="0"/>
              <a:t>			</a:t>
            </a:r>
          </a:p>
        </p:txBody>
      </p:sp>
      <p:pic>
        <p:nvPicPr>
          <p:cNvPr id="6" name="Inhaltsplatzhalter 7" descr="Obstschüssel">
            <a:extLst>
              <a:ext uri="{FF2B5EF4-FFF2-40B4-BE49-F238E27FC236}">
                <a16:creationId xmlns:a16="http://schemas.microsoft.com/office/drawing/2014/main" id="{491A33CF-EEE4-2397-EFD1-9B3D8BED28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1546" y="1933553"/>
            <a:ext cx="2777364" cy="2777364"/>
          </a:xfrm>
          <a:prstGeom prst="rect">
            <a:avLst/>
          </a:prstGeom>
        </p:spPr>
      </p:pic>
      <p:pic>
        <p:nvPicPr>
          <p:cNvPr id="7" name="Grafik 6" descr="Kaffee">
            <a:extLst>
              <a:ext uri="{FF2B5EF4-FFF2-40B4-BE49-F238E27FC236}">
                <a16:creationId xmlns:a16="http://schemas.microsoft.com/office/drawing/2014/main" id="{8E8C06D8-D305-0959-1D5D-8BE2C21DA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8321" y="1588272"/>
            <a:ext cx="3312017" cy="3312017"/>
          </a:xfrm>
          <a:prstGeom prst="rect">
            <a:avLst/>
          </a:prstGeom>
        </p:spPr>
      </p:pic>
      <p:pic>
        <p:nvPicPr>
          <p:cNvPr id="4" name="Grafik 3">
            <a:extLst>
              <a:ext uri="{FF2B5EF4-FFF2-40B4-BE49-F238E27FC236}">
                <a16:creationId xmlns:a16="http://schemas.microsoft.com/office/drawing/2014/main" id="{2B65FB71-E76B-BE3E-F9A2-AC772F8BC4D6}"/>
              </a:ext>
            </a:extLst>
          </p:cNvPr>
          <p:cNvPicPr>
            <a:picLocks noChangeAspect="1"/>
          </p:cNvPicPr>
          <p:nvPr/>
        </p:nvPicPr>
        <p:blipFill>
          <a:blip r:embed="rId6"/>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807A3ADA-8544-309E-E2AD-723A061D9684}"/>
              </a:ext>
            </a:extLst>
          </p:cNvPr>
          <p:cNvPicPr>
            <a:picLocks noChangeAspect="1"/>
          </p:cNvPicPr>
          <p:nvPr/>
        </p:nvPicPr>
        <p:blipFill>
          <a:blip r:embed="rId7"/>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245D8790-A141-CBC1-FB2C-57E5826D6D2F}"/>
              </a:ext>
            </a:extLst>
          </p:cNvPr>
          <p:cNvPicPr>
            <a:picLocks noChangeAspect="1"/>
          </p:cNvPicPr>
          <p:nvPr/>
        </p:nvPicPr>
        <p:blipFill>
          <a:blip r:embed="rId8"/>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421641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solidFill>
              </a:rPr>
              <a:t>Ziele des Projekttags</a:t>
            </a:r>
          </a:p>
        </p:txBody>
      </p:sp>
      <p:sp>
        <p:nvSpPr>
          <p:cNvPr id="3" name="Inhaltsplatzhalter 2"/>
          <p:cNvSpPr>
            <a:spLocks noGrp="1"/>
          </p:cNvSpPr>
          <p:nvPr>
            <p:ph idx="1"/>
          </p:nvPr>
        </p:nvSpPr>
        <p:spPr>
          <a:xfrm>
            <a:off x="838200" y="1356544"/>
            <a:ext cx="10932886" cy="4121727"/>
          </a:xfrm>
        </p:spPr>
        <p:txBody>
          <a:bodyPr>
            <a:normAutofit/>
          </a:bodyPr>
          <a:lstStyle/>
          <a:p>
            <a:pPr marL="514350" indent="-514350">
              <a:lnSpc>
                <a:spcPct val="150000"/>
              </a:lnSpc>
              <a:buFont typeface="Arial" panose="020B0604020202020204" pitchFamily="34" charset="0"/>
              <a:buAutoNum type="arabicParenR"/>
            </a:pPr>
            <a:r>
              <a:rPr lang="de-DE" sz="2800" dirty="0"/>
              <a:t>Einen kritischen Umgang mit </a:t>
            </a:r>
            <a:r>
              <a:rPr lang="de-DE" sz="2800" dirty="0" err="1"/>
              <a:t>Social</a:t>
            </a:r>
            <a:r>
              <a:rPr lang="de-DE" sz="2800" dirty="0"/>
              <a:t>-Media kennenlernen</a:t>
            </a:r>
          </a:p>
          <a:p>
            <a:pPr marL="514350" indent="-514350">
              <a:lnSpc>
                <a:spcPct val="150000"/>
              </a:lnSpc>
              <a:buAutoNum type="arabicParenR"/>
            </a:pPr>
            <a:r>
              <a:rPr lang="de-DE" sz="2800" dirty="0"/>
              <a:t>Das </a:t>
            </a:r>
            <a:r>
              <a:rPr lang="de-DE" sz="2800" dirty="0" err="1"/>
              <a:t>Social</a:t>
            </a:r>
            <a:r>
              <a:rPr lang="de-DE" sz="2800" dirty="0"/>
              <a:t>-Media-Business-Model sowie die Folgen von Personalisierung und Echokammern kennenlernen</a:t>
            </a:r>
          </a:p>
          <a:p>
            <a:pPr marL="514350" indent="-514350">
              <a:lnSpc>
                <a:spcPct val="150000"/>
              </a:lnSpc>
              <a:buAutoNum type="arabicParenR"/>
            </a:pPr>
            <a:r>
              <a:rPr lang="de-DE" dirty="0"/>
              <a:t>Eine Ausstellung</a:t>
            </a:r>
            <a:r>
              <a:rPr lang="de-DE" sz="2800" dirty="0"/>
              <a:t> zu diesen Problemen gestalten und bewerten</a:t>
            </a:r>
          </a:p>
          <a:p>
            <a:endParaRPr lang="de-DE" dirty="0"/>
          </a:p>
          <a:p>
            <a:endParaRPr lang="de-DE" dirty="0"/>
          </a:p>
        </p:txBody>
      </p:sp>
      <p:pic>
        <p:nvPicPr>
          <p:cNvPr id="7" name="Grafik 6">
            <a:extLst>
              <a:ext uri="{FF2B5EF4-FFF2-40B4-BE49-F238E27FC236}">
                <a16:creationId xmlns:a16="http://schemas.microsoft.com/office/drawing/2014/main" id="{34A61F29-6EA9-4D5C-FF45-80DE84BC1FC2}"/>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3BC32999-4AB3-BB4D-B603-37C8856E7934}"/>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95B6163E-0955-55E6-137F-C66BB49F5526}"/>
              </a:ext>
            </a:extLst>
          </p:cNvPr>
          <p:cNvPicPr>
            <a:picLocks noChangeAspect="1"/>
          </p:cNvPicPr>
          <p:nvPr/>
        </p:nvPicPr>
        <p:blipFill>
          <a:blip r:embed="rId5"/>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946157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BEF9-F5CD-7912-CEAC-92406800AC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09FEE2-5DE5-E12F-4277-ADBE0E178E39}"/>
              </a:ext>
            </a:extLst>
          </p:cNvPr>
          <p:cNvSpPr>
            <a:spLocks noGrp="1"/>
          </p:cNvSpPr>
          <p:nvPr>
            <p:ph type="title"/>
          </p:nvPr>
        </p:nvSpPr>
        <p:spPr>
          <a:xfrm>
            <a:off x="838200" y="1127190"/>
            <a:ext cx="10515600" cy="2852737"/>
          </a:xfrm>
        </p:spPr>
        <p:txBody>
          <a:bodyPr>
            <a:noAutofit/>
          </a:bodyPr>
          <a:lstStyle/>
          <a:p>
            <a:r>
              <a:rPr lang="de-DE" b="1" dirty="0"/>
              <a:t>Diskussion </a:t>
            </a:r>
          </a:p>
        </p:txBody>
      </p:sp>
      <p:sp>
        <p:nvSpPr>
          <p:cNvPr id="3" name="Textplatzhalter 2">
            <a:extLst>
              <a:ext uri="{FF2B5EF4-FFF2-40B4-BE49-F238E27FC236}">
                <a16:creationId xmlns:a16="http://schemas.microsoft.com/office/drawing/2014/main" id="{0396BA84-F511-B0FD-7474-CDEDB39E63EB}"/>
              </a:ext>
            </a:extLst>
          </p:cNvPr>
          <p:cNvSpPr>
            <a:spLocks noGrp="1"/>
          </p:cNvSpPr>
          <p:nvPr>
            <p:ph type="body" idx="1"/>
          </p:nvPr>
        </p:nvSpPr>
        <p:spPr>
          <a:xfrm>
            <a:off x="838200" y="4047823"/>
            <a:ext cx="10515600" cy="1500187"/>
          </a:xfrm>
        </p:spPr>
        <p:txBody>
          <a:bodyPr>
            <a:normAutofit/>
          </a:bodyPr>
          <a:lstStyle/>
          <a:p>
            <a:r>
              <a:rPr lang="de-DE" sz="2800" b="0" i="0" u="none" strike="noStrike" dirty="0">
                <a:solidFill>
                  <a:schemeClr val="accent1"/>
                </a:solidFill>
                <a:effectLst/>
              </a:rPr>
              <a:t>"Inwiefern fördert oder gefährdet die Personalisierung in sozialen Medien die Meinungsvielfalt und den gesellschaftlichen Zusammenhalt?“</a:t>
            </a:r>
            <a:endParaRPr lang="de-DE" sz="2800" dirty="0">
              <a:solidFill>
                <a:schemeClr val="accent1"/>
              </a:solidFill>
            </a:endParaRPr>
          </a:p>
        </p:txBody>
      </p:sp>
      <p:pic>
        <p:nvPicPr>
          <p:cNvPr id="5" name="Grafik 4">
            <a:extLst>
              <a:ext uri="{FF2B5EF4-FFF2-40B4-BE49-F238E27FC236}">
                <a16:creationId xmlns:a16="http://schemas.microsoft.com/office/drawing/2014/main" id="{D7773FBA-7204-FB36-88CE-E1CBC8BE773E}"/>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3D35C42F-2822-4D43-E1E9-5E3B3816B280}"/>
              </a:ext>
            </a:extLst>
          </p:cNvPr>
          <p:cNvPicPr>
            <a:picLocks noChangeAspect="1"/>
          </p:cNvPicPr>
          <p:nvPr/>
        </p:nvPicPr>
        <p:blipFill>
          <a:blip r:embed="rId4"/>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248762F2-EE9F-0DF3-4EE2-6EB8403F2C3D}"/>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827626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768C-0377-2E8F-E427-12C0E4FBC8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D5B3F9-6CA3-477A-5941-ED4D34E4B5FB}"/>
              </a:ext>
            </a:extLst>
          </p:cNvPr>
          <p:cNvSpPr>
            <a:spLocks noGrp="1"/>
          </p:cNvSpPr>
          <p:nvPr>
            <p:ph type="title"/>
          </p:nvPr>
        </p:nvSpPr>
        <p:spPr>
          <a:xfrm>
            <a:off x="345831" y="444303"/>
            <a:ext cx="9260393" cy="1325563"/>
          </a:xfrm>
        </p:spPr>
        <p:txBody>
          <a:bodyPr>
            <a:noAutofit/>
          </a:bodyPr>
          <a:lstStyle/>
          <a:p>
            <a:r>
              <a:rPr lang="de-DE" b="1" dirty="0"/>
              <a:t>Diskussion – Besprechung </a:t>
            </a:r>
            <a:endParaRPr lang="de-DE" b="1" dirty="0">
              <a:highlight>
                <a:srgbClr val="FF0000"/>
              </a:highlight>
            </a:endParaRPr>
          </a:p>
        </p:txBody>
      </p:sp>
      <p:sp>
        <p:nvSpPr>
          <p:cNvPr id="3" name="Inhaltsplatzhalter 2">
            <a:extLst>
              <a:ext uri="{FF2B5EF4-FFF2-40B4-BE49-F238E27FC236}">
                <a16:creationId xmlns:a16="http://schemas.microsoft.com/office/drawing/2014/main" id="{CC779F15-F278-1137-51F0-EF4049D73C85}"/>
              </a:ext>
            </a:extLst>
          </p:cNvPr>
          <p:cNvSpPr>
            <a:spLocks noGrp="1"/>
          </p:cNvSpPr>
          <p:nvPr>
            <p:ph idx="1"/>
          </p:nvPr>
        </p:nvSpPr>
        <p:spPr/>
        <p:txBody>
          <a:bodyPr>
            <a:normAutofit/>
          </a:bodyPr>
          <a:lstStyle/>
          <a:p>
            <a:pPr algn="l">
              <a:buFont typeface="Arial" panose="020B0604020202020204" pitchFamily="34" charset="0"/>
              <a:buChar char="•"/>
            </a:pPr>
            <a:r>
              <a:rPr lang="de-DE" dirty="0"/>
              <a:t>Welche Argumente waren besonders überzeugend?</a:t>
            </a:r>
          </a:p>
          <a:p>
            <a:pPr algn="l">
              <a:buFont typeface="Arial" panose="020B0604020202020204" pitchFamily="34" charset="0"/>
              <a:buChar char="•"/>
            </a:pPr>
            <a:r>
              <a:rPr lang="de-DE" dirty="0"/>
              <a:t>Welche neuen Perspektiven habt ihr kennengelernt?</a:t>
            </a:r>
          </a:p>
          <a:p>
            <a:pPr algn="l">
              <a:buFont typeface="Arial" panose="020B0604020202020204" pitchFamily="34" charset="0"/>
              <a:buChar char="•"/>
            </a:pPr>
            <a:r>
              <a:rPr lang="de-DE" dirty="0"/>
              <a:t>Wie könnt ihr soziale Medien bewusster nutzen, um negative Effekte zu vermeiden und den gesellschaftlichen Zusammenhalt zu fördern?</a:t>
            </a:r>
            <a:endParaRPr lang="de-DE" b="0" i="0" u="none" strike="noStrike" dirty="0">
              <a:solidFill>
                <a:srgbClr val="000000"/>
              </a:solidFill>
              <a:effectLst/>
              <a:latin typeface="-webkit-standard"/>
            </a:endParaRPr>
          </a:p>
        </p:txBody>
      </p:sp>
      <p:pic>
        <p:nvPicPr>
          <p:cNvPr id="5" name="Grafik 4">
            <a:extLst>
              <a:ext uri="{FF2B5EF4-FFF2-40B4-BE49-F238E27FC236}">
                <a16:creationId xmlns:a16="http://schemas.microsoft.com/office/drawing/2014/main" id="{26DC45F7-F3DC-666C-D0E9-70CC19FB87F2}"/>
              </a:ext>
            </a:extLst>
          </p:cNvPr>
          <p:cNvPicPr>
            <a:picLocks noChangeAspect="1"/>
          </p:cNvPicPr>
          <p:nvPr/>
        </p:nvPicPr>
        <p:blipFill>
          <a:blip r:embed="rId3"/>
          <a:stretch>
            <a:fillRect/>
          </a:stretch>
        </p:blipFill>
        <p:spPr>
          <a:xfrm>
            <a:off x="9430419" y="-158819"/>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4588C760-ECF6-3AFD-CB67-D2256CDA2819}"/>
              </a:ext>
            </a:extLst>
          </p:cNvPr>
          <p:cNvPicPr>
            <a:picLocks noChangeAspect="1"/>
          </p:cNvPicPr>
          <p:nvPr/>
        </p:nvPicPr>
        <p:blipFill>
          <a:blip r:embed="rId4"/>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2FA53A11-ABB5-C516-014D-A03BE29D6FCE}"/>
              </a:ext>
            </a:extLst>
          </p:cNvPr>
          <p:cNvPicPr>
            <a:picLocks noChangeAspect="1"/>
          </p:cNvPicPr>
          <p:nvPr/>
        </p:nvPicPr>
        <p:blipFill>
          <a:blip r:embed="rId5"/>
          <a:stretch>
            <a:fillRect/>
          </a:stretch>
        </p:blipFill>
        <p:spPr>
          <a:xfrm>
            <a:off x="9200645" y="6030619"/>
            <a:ext cx="2991355" cy="625278"/>
          </a:xfrm>
          <a:prstGeom prst="rect">
            <a:avLst/>
          </a:prstGeom>
        </p:spPr>
      </p:pic>
      <p:pic>
        <p:nvPicPr>
          <p:cNvPr id="6" name="Grafik 5" descr="Besprechung mit einfarbiger Füllung">
            <a:extLst>
              <a:ext uri="{FF2B5EF4-FFF2-40B4-BE49-F238E27FC236}">
                <a16:creationId xmlns:a16="http://schemas.microsoft.com/office/drawing/2014/main" id="{75B8A61A-735C-3DD8-722C-F04620F5CD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0502" y="3631556"/>
            <a:ext cx="2657284" cy="2657284"/>
          </a:xfrm>
          <a:prstGeom prst="rect">
            <a:avLst/>
          </a:prstGeom>
        </p:spPr>
      </p:pic>
    </p:spTree>
    <p:extLst>
      <p:ext uri="{BB962C8B-B14F-4D97-AF65-F5344CB8AC3E}">
        <p14:creationId xmlns:p14="http://schemas.microsoft.com/office/powerpoint/2010/main" val="3084913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C34C1-DB95-001C-C724-B9EE1DBAF7EA}"/>
              </a:ext>
            </a:extLst>
          </p:cNvPr>
          <p:cNvSpPr>
            <a:spLocks noGrp="1"/>
          </p:cNvSpPr>
          <p:nvPr>
            <p:ph type="title"/>
          </p:nvPr>
        </p:nvSpPr>
        <p:spPr/>
        <p:txBody>
          <a:bodyPr/>
          <a:lstStyle/>
          <a:p>
            <a:r>
              <a:rPr lang="de-DE" b="1" i="0" u="none" strike="noStrike" dirty="0">
                <a:solidFill>
                  <a:srgbClr val="000000"/>
                </a:solidFill>
                <a:effectLst/>
              </a:rPr>
              <a:t>Personalisierung in Sozialen Medien</a:t>
            </a:r>
            <a:endParaRPr lang="de-FR"/>
          </a:p>
        </p:txBody>
      </p:sp>
      <p:sp>
        <p:nvSpPr>
          <p:cNvPr id="3" name="Inhaltsplatzhalter 2">
            <a:extLst>
              <a:ext uri="{FF2B5EF4-FFF2-40B4-BE49-F238E27FC236}">
                <a16:creationId xmlns:a16="http://schemas.microsoft.com/office/drawing/2014/main" id="{20859FB6-7982-5DA5-72F5-B81C1E84C684}"/>
              </a:ext>
            </a:extLst>
          </p:cNvPr>
          <p:cNvSpPr>
            <a:spLocks noGrp="1"/>
          </p:cNvSpPr>
          <p:nvPr>
            <p:ph idx="1"/>
          </p:nvPr>
        </p:nvSpPr>
        <p:spPr>
          <a:xfrm>
            <a:off x="838200" y="1573943"/>
            <a:ext cx="10515600" cy="4351338"/>
          </a:xfrm>
        </p:spPr>
        <p:txBody>
          <a:bodyPr>
            <a:normAutofit fontScale="85000" lnSpcReduction="20000"/>
          </a:bodyPr>
          <a:lstStyle/>
          <a:p>
            <a:pPr marL="0" indent="0" algn="l">
              <a:buNone/>
            </a:pPr>
            <a:r>
              <a:rPr lang="de-DE" b="1" i="0" u="none" strike="noStrike" dirty="0">
                <a:solidFill>
                  <a:srgbClr val="000000"/>
                </a:solidFill>
                <a:effectLst/>
              </a:rPr>
              <a:t>Pro:</a:t>
            </a:r>
            <a:endParaRPr lang="de-DE" b="0" i="0" u="none" strike="noStrike" dirty="0">
              <a:solidFill>
                <a:srgbClr val="000000"/>
              </a:solidFill>
              <a:effectLst/>
            </a:endParaRPr>
          </a:p>
          <a:p>
            <a:pPr marL="742950" lvl="1" indent="-285750" algn="l">
              <a:buFont typeface="Arial" panose="020B0604020202020204" pitchFamily="34" charset="0"/>
              <a:buChar char="•"/>
            </a:pPr>
            <a:r>
              <a:rPr lang="de-DE" b="0" i="0" u="none" strike="noStrike" dirty="0">
                <a:solidFill>
                  <a:srgbClr val="000000"/>
                </a:solidFill>
                <a:effectLst/>
              </a:rPr>
              <a:t>Relevante Inhalte fördern Meinungsbildung</a:t>
            </a:r>
          </a:p>
          <a:p>
            <a:pPr marL="742950" lvl="1" indent="-285750" algn="l">
              <a:buFont typeface="Arial" panose="020B0604020202020204" pitchFamily="34" charset="0"/>
              <a:buChar char="•"/>
            </a:pPr>
            <a:r>
              <a:rPr lang="de-DE" b="0" i="0" u="none" strike="noStrike" dirty="0">
                <a:solidFill>
                  <a:srgbClr val="000000"/>
                </a:solidFill>
                <a:effectLst/>
              </a:rPr>
              <a:t>Zugang zu neuen Themen und Perspektiven</a:t>
            </a:r>
          </a:p>
          <a:p>
            <a:pPr marL="742950" lvl="1" indent="-285750" algn="l">
              <a:buFont typeface="Arial" panose="020B0604020202020204" pitchFamily="34" charset="0"/>
              <a:buChar char="•"/>
            </a:pPr>
            <a:r>
              <a:rPr lang="de-DE" b="0" i="0" u="none" strike="noStrike" dirty="0">
                <a:solidFill>
                  <a:srgbClr val="000000"/>
                </a:solidFill>
                <a:effectLst/>
              </a:rPr>
              <a:t>Verbindet Menschen mit ähnlichen Interessen</a:t>
            </a:r>
          </a:p>
          <a:p>
            <a:pPr marL="0" indent="0" algn="l">
              <a:buNone/>
            </a:pPr>
            <a:r>
              <a:rPr lang="de-DE" b="1" i="0" u="none" strike="noStrike" dirty="0">
                <a:solidFill>
                  <a:srgbClr val="000000"/>
                </a:solidFill>
                <a:effectLst/>
              </a:rPr>
              <a:t>Contra:</a:t>
            </a:r>
            <a:endParaRPr lang="de-DE" b="0" i="0" u="none" strike="noStrike" dirty="0">
              <a:solidFill>
                <a:srgbClr val="000000"/>
              </a:solidFill>
              <a:effectLst/>
            </a:endParaRPr>
          </a:p>
          <a:p>
            <a:pPr marL="742950" lvl="1" indent="-285750" algn="l">
              <a:buFont typeface="Arial" panose="020B0604020202020204" pitchFamily="34" charset="0"/>
              <a:buChar char="•"/>
            </a:pPr>
            <a:r>
              <a:rPr lang="de-DE" b="0" i="0" u="none" strike="noStrike" dirty="0">
                <a:solidFill>
                  <a:srgbClr val="000000"/>
                </a:solidFill>
                <a:effectLst/>
              </a:rPr>
              <a:t>Filterblasen &amp; </a:t>
            </a:r>
            <a:r>
              <a:rPr lang="de-DE" b="0" i="0" u="none" strike="noStrike" dirty="0" err="1">
                <a:solidFill>
                  <a:srgbClr val="000000"/>
                </a:solidFill>
                <a:effectLst/>
              </a:rPr>
              <a:t>Confirmation</a:t>
            </a:r>
            <a:r>
              <a:rPr lang="de-DE" b="0" i="0" u="none" strike="noStrike" dirty="0">
                <a:solidFill>
                  <a:srgbClr val="000000"/>
                </a:solidFill>
                <a:effectLst/>
              </a:rPr>
              <a:t> Bias begrenzen Vielfalt</a:t>
            </a:r>
          </a:p>
          <a:p>
            <a:pPr marL="742950" lvl="1" indent="-285750" algn="l">
              <a:buFont typeface="Arial" panose="020B0604020202020204" pitchFamily="34" charset="0"/>
              <a:buChar char="•"/>
            </a:pPr>
            <a:r>
              <a:rPr lang="de-DE" b="0" i="0" u="none" strike="noStrike" dirty="0">
                <a:solidFill>
                  <a:srgbClr val="000000"/>
                </a:solidFill>
                <a:effectLst/>
              </a:rPr>
              <a:t>Polarisierung statt Austausch</a:t>
            </a:r>
          </a:p>
          <a:p>
            <a:pPr marL="742950" lvl="1" indent="-285750" algn="l">
              <a:buFont typeface="Arial" panose="020B0604020202020204" pitchFamily="34" charset="0"/>
              <a:buChar char="•"/>
            </a:pPr>
            <a:r>
              <a:rPr lang="de-DE" b="0" i="0" u="none" strike="noStrike" dirty="0">
                <a:solidFill>
                  <a:srgbClr val="000000"/>
                </a:solidFill>
                <a:effectLst/>
              </a:rPr>
              <a:t>Einseitige Inhalte gefährden Zusammenhalt</a:t>
            </a:r>
          </a:p>
          <a:p>
            <a:pPr marL="457200" lvl="1" indent="0" algn="l">
              <a:buNone/>
            </a:pPr>
            <a:endParaRPr lang="de-DE" b="0" i="0" u="none" strike="noStrike" dirty="0">
              <a:solidFill>
                <a:srgbClr val="000000"/>
              </a:solidFill>
              <a:effectLst/>
            </a:endParaRPr>
          </a:p>
          <a:p>
            <a:pPr marL="0" indent="0" algn="l">
              <a:buNone/>
            </a:pPr>
            <a:r>
              <a:rPr lang="de-DE" b="1" i="0" u="none" strike="noStrike" dirty="0">
                <a:solidFill>
                  <a:srgbClr val="000000"/>
                </a:solidFill>
                <a:effectLst/>
              </a:rPr>
              <a:t>Schlussfolgerung:</a:t>
            </a:r>
            <a:endParaRPr lang="de-DE" b="0" i="0" u="none" strike="noStrike" dirty="0">
              <a:solidFill>
                <a:srgbClr val="000000"/>
              </a:solidFill>
              <a:effectLst/>
            </a:endParaRPr>
          </a:p>
          <a:p>
            <a:pPr algn="l">
              <a:buFont typeface="Arial" panose="020B0604020202020204" pitchFamily="34" charset="0"/>
              <a:buChar char="•"/>
            </a:pPr>
            <a:r>
              <a:rPr lang="de-DE" b="0" i="0" u="none" strike="noStrike" dirty="0">
                <a:solidFill>
                  <a:srgbClr val="000000"/>
                </a:solidFill>
                <a:effectLst/>
              </a:rPr>
              <a:t>Bewusste Nutzung ist entscheidend!</a:t>
            </a:r>
          </a:p>
          <a:p>
            <a:pPr algn="l">
              <a:buFont typeface="Arial" panose="020B0604020202020204" pitchFamily="34" charset="0"/>
              <a:buChar char="•"/>
            </a:pPr>
            <a:r>
              <a:rPr lang="de-DE" b="0" i="0" u="none" strike="noStrike" dirty="0">
                <a:solidFill>
                  <a:srgbClr val="000000"/>
                </a:solidFill>
                <a:effectLst/>
              </a:rPr>
              <a:t>Offenheit gegenüber unterschiedlichen Meinungen fördern.</a:t>
            </a:r>
          </a:p>
          <a:p>
            <a:pPr algn="l">
              <a:buFont typeface="Arial" panose="020B0604020202020204" pitchFamily="34" charset="0"/>
              <a:buChar char="•"/>
            </a:pPr>
            <a:r>
              <a:rPr lang="de-DE" dirty="0"/>
              <a:t>Soziale Medien spiegeln nicht die Realität wider!</a:t>
            </a:r>
            <a:endParaRPr lang="de-FR" dirty="0"/>
          </a:p>
        </p:txBody>
      </p:sp>
      <p:pic>
        <p:nvPicPr>
          <p:cNvPr id="5" name="Grafik 4" descr="Ein Bild, das Text enthält.&#10;&#10;Automatisch generierte Beschreibung">
            <a:extLst>
              <a:ext uri="{FF2B5EF4-FFF2-40B4-BE49-F238E27FC236}">
                <a16:creationId xmlns:a16="http://schemas.microsoft.com/office/drawing/2014/main" id="{142BC0F5-2AB6-1C9B-0E1C-FF2364B43A88}"/>
              </a:ext>
            </a:extLst>
          </p:cNvPr>
          <p:cNvPicPr>
            <a:picLocks noChangeAspect="1"/>
          </p:cNvPicPr>
          <p:nvPr/>
        </p:nvPicPr>
        <p:blipFill>
          <a:blip r:embed="rId3"/>
          <a:stretch>
            <a:fillRect/>
          </a:stretch>
        </p:blipFill>
        <p:spPr>
          <a:xfrm>
            <a:off x="0" y="5808535"/>
            <a:ext cx="2123048" cy="1069446"/>
          </a:xfrm>
          <a:prstGeom prst="rect">
            <a:avLst/>
          </a:prstGeom>
        </p:spPr>
      </p:pic>
      <p:pic>
        <p:nvPicPr>
          <p:cNvPr id="6" name="Grafik 5">
            <a:extLst>
              <a:ext uri="{FF2B5EF4-FFF2-40B4-BE49-F238E27FC236}">
                <a16:creationId xmlns:a16="http://schemas.microsoft.com/office/drawing/2014/main" id="{3778D933-BF19-2B13-C6B5-75C329FB462C}"/>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7" name="Grafik 6">
            <a:extLst>
              <a:ext uri="{FF2B5EF4-FFF2-40B4-BE49-F238E27FC236}">
                <a16:creationId xmlns:a16="http://schemas.microsoft.com/office/drawing/2014/main" id="{21201FEF-11F6-F999-39E3-EE29DA36A27A}"/>
              </a:ext>
            </a:extLst>
          </p:cNvPr>
          <p:cNvPicPr>
            <a:picLocks noChangeAspect="1"/>
          </p:cNvPicPr>
          <p:nvPr/>
        </p:nvPicPr>
        <p:blipFill>
          <a:blip r:embed="rId5"/>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2727043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85C0960-AFAD-F638-350D-5DD0727ACC62}"/>
              </a:ext>
            </a:extLst>
          </p:cNvPr>
          <p:cNvSpPr>
            <a:spLocks noGrp="1"/>
          </p:cNvSpPr>
          <p:nvPr>
            <p:ph type="title"/>
          </p:nvPr>
        </p:nvSpPr>
        <p:spPr/>
        <p:txBody>
          <a:bodyPr/>
          <a:lstStyle/>
          <a:p>
            <a:pPr algn="ctr"/>
            <a:r>
              <a:rPr lang="de-DE" b="1" dirty="0"/>
              <a:t>Zur Wichtigkeit einer kritischen Nutzung von Sozialen Medien</a:t>
            </a:r>
          </a:p>
        </p:txBody>
      </p:sp>
      <p:sp>
        <p:nvSpPr>
          <p:cNvPr id="5" name="Textplatzhalter 4">
            <a:extLst>
              <a:ext uri="{FF2B5EF4-FFF2-40B4-BE49-F238E27FC236}">
                <a16:creationId xmlns:a16="http://schemas.microsoft.com/office/drawing/2014/main" id="{6B9E2FD5-5F38-D9EA-FF34-D2D25889FAB6}"/>
              </a:ext>
            </a:extLst>
          </p:cNvPr>
          <p:cNvSpPr>
            <a:spLocks noGrp="1"/>
          </p:cNvSpPr>
          <p:nvPr>
            <p:ph type="body" idx="1"/>
          </p:nvPr>
        </p:nvSpPr>
        <p:spPr/>
        <p:txBody>
          <a:bodyPr/>
          <a:lstStyle/>
          <a:p>
            <a:endParaRPr lang="de-DE" dirty="0"/>
          </a:p>
        </p:txBody>
      </p:sp>
      <p:pic>
        <p:nvPicPr>
          <p:cNvPr id="8" name="Grafik 7">
            <a:extLst>
              <a:ext uri="{FF2B5EF4-FFF2-40B4-BE49-F238E27FC236}">
                <a16:creationId xmlns:a16="http://schemas.microsoft.com/office/drawing/2014/main" id="{EE0A9A42-E3FA-6468-5E20-59260AF012B2}"/>
              </a:ext>
            </a:extLst>
          </p:cNvPr>
          <p:cNvPicPr>
            <a:picLocks noChangeAspect="1"/>
          </p:cNvPicPr>
          <p:nvPr/>
        </p:nvPicPr>
        <p:blipFill>
          <a:blip r:embed="rId2"/>
          <a:stretch>
            <a:fillRect/>
          </a:stretch>
        </p:blipFill>
        <p:spPr>
          <a:xfrm>
            <a:off x="9453717" y="-448783"/>
            <a:ext cx="2531806" cy="2531806"/>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C0CF6D99-A1D9-6D8E-4591-27DDF192257B}"/>
              </a:ext>
            </a:extLst>
          </p:cNvPr>
          <p:cNvPicPr>
            <a:picLocks noChangeAspect="1"/>
          </p:cNvPicPr>
          <p:nvPr/>
        </p:nvPicPr>
        <p:blipFill>
          <a:blip r:embed="rId3"/>
          <a:stretch>
            <a:fillRect/>
          </a:stretch>
        </p:blipFill>
        <p:spPr>
          <a:xfrm>
            <a:off x="0" y="5808535"/>
            <a:ext cx="2123048" cy="1069446"/>
          </a:xfrm>
          <a:prstGeom prst="rect">
            <a:avLst/>
          </a:prstGeom>
        </p:spPr>
      </p:pic>
      <p:pic>
        <p:nvPicPr>
          <p:cNvPr id="10" name="Grafik 9">
            <a:extLst>
              <a:ext uri="{FF2B5EF4-FFF2-40B4-BE49-F238E27FC236}">
                <a16:creationId xmlns:a16="http://schemas.microsoft.com/office/drawing/2014/main" id="{38F3FBAC-1451-EBBA-3EFA-E58DA796F64E}"/>
              </a:ext>
            </a:extLst>
          </p:cNvPr>
          <p:cNvPicPr>
            <a:picLocks noChangeAspect="1"/>
          </p:cNvPicPr>
          <p:nvPr/>
        </p:nvPicPr>
        <p:blipFill>
          <a:blip r:embed="rId4"/>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3728467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91F61-C516-4EF8-5B1F-7862C21646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057027-5C87-1986-A27C-D17BFA35ECE2}"/>
              </a:ext>
            </a:extLst>
          </p:cNvPr>
          <p:cNvSpPr>
            <a:spLocks noGrp="1"/>
          </p:cNvSpPr>
          <p:nvPr>
            <p:ph type="title"/>
          </p:nvPr>
        </p:nvSpPr>
        <p:spPr>
          <a:xfrm>
            <a:off x="757813" y="817301"/>
            <a:ext cx="10515600" cy="1325563"/>
          </a:xfrm>
        </p:spPr>
        <p:txBody>
          <a:bodyPr>
            <a:noAutofit/>
          </a:bodyPr>
          <a:lstStyle/>
          <a:p>
            <a:r>
              <a:rPr lang="de-DE" b="1" dirty="0"/>
              <a:t>Zur Wichtigkeit einer kritischen </a:t>
            </a:r>
            <a:br>
              <a:rPr lang="de-DE" b="1" dirty="0"/>
            </a:br>
            <a:r>
              <a:rPr lang="de-DE" b="1" dirty="0"/>
              <a:t>Nutzung von Sozialen Medien</a:t>
            </a:r>
            <a:endParaRPr lang="de-DE" b="1" dirty="0">
              <a:highlight>
                <a:srgbClr val="FF0000"/>
              </a:highlight>
            </a:endParaRPr>
          </a:p>
        </p:txBody>
      </p:sp>
      <p:sp>
        <p:nvSpPr>
          <p:cNvPr id="3" name="Inhaltsplatzhalter 2">
            <a:extLst>
              <a:ext uri="{FF2B5EF4-FFF2-40B4-BE49-F238E27FC236}">
                <a16:creationId xmlns:a16="http://schemas.microsoft.com/office/drawing/2014/main" id="{94D82789-E0F3-9C87-1A8E-FDE965834F7C}"/>
              </a:ext>
            </a:extLst>
          </p:cNvPr>
          <p:cNvSpPr>
            <a:spLocks noGrp="1"/>
          </p:cNvSpPr>
          <p:nvPr>
            <p:ph idx="1"/>
          </p:nvPr>
        </p:nvSpPr>
        <p:spPr>
          <a:xfrm>
            <a:off x="757813" y="2277801"/>
            <a:ext cx="10515600" cy="4351338"/>
          </a:xfrm>
        </p:spPr>
        <p:txBody>
          <a:bodyPr>
            <a:normAutofit/>
          </a:bodyPr>
          <a:lstStyle/>
          <a:p>
            <a:pPr algn="l">
              <a:buFont typeface="Arial" panose="020B0604020202020204" pitchFamily="34" charset="0"/>
              <a:buChar char="•"/>
            </a:pPr>
            <a:r>
              <a:rPr lang="de-DE" b="0" i="0" u="none" strike="noStrike" dirty="0">
                <a:solidFill>
                  <a:srgbClr val="000000"/>
                </a:solidFill>
                <a:effectLst/>
                <a:latin typeface="-webkit-standard"/>
              </a:rPr>
              <a:t>Wir haben nur sehr bedingt </a:t>
            </a:r>
            <a:r>
              <a:rPr lang="de-DE" dirty="0">
                <a:solidFill>
                  <a:srgbClr val="000000"/>
                </a:solidFill>
                <a:latin typeface="-webkit-standard"/>
              </a:rPr>
              <a:t>Kontrolle darüber, was uns in Sozialen Medien angezeigt wird, daher ist es wichtig, alles, was man sieht, kritisch zu betrachten. </a:t>
            </a:r>
          </a:p>
          <a:p>
            <a:pPr marL="0" indent="0" algn="l">
              <a:buNone/>
            </a:pPr>
            <a:endParaRPr lang="de-DE" dirty="0">
              <a:solidFill>
                <a:srgbClr val="000000"/>
              </a:solidFill>
              <a:latin typeface="-webkit-standard"/>
            </a:endParaRPr>
          </a:p>
          <a:p>
            <a:pPr algn="l">
              <a:buFont typeface="Arial" panose="020B0604020202020204" pitchFamily="34" charset="0"/>
              <a:buChar char="•"/>
            </a:pPr>
            <a:r>
              <a:rPr lang="de-DE" b="0" i="0" u="none" strike="noStrike" dirty="0">
                <a:solidFill>
                  <a:srgbClr val="000000"/>
                </a:solidFill>
                <a:effectLst/>
                <a:latin typeface="-webkit-standard"/>
              </a:rPr>
              <a:t>Eine kritische Nutzung hat zwei Ebenen: </a:t>
            </a:r>
          </a:p>
          <a:p>
            <a:pPr marL="971550" lvl="1" indent="-514350">
              <a:buFont typeface="+mj-lt"/>
              <a:buAutoNum type="arabicPeriod"/>
            </a:pPr>
            <a:r>
              <a:rPr lang="de-DE" dirty="0">
                <a:solidFill>
                  <a:srgbClr val="000000"/>
                </a:solidFill>
                <a:latin typeface="-webkit-standard"/>
              </a:rPr>
              <a:t>Die persönliche Ebene – Dopaminbelohnungssystem</a:t>
            </a:r>
          </a:p>
          <a:p>
            <a:pPr marL="971550" lvl="1" indent="-514350">
              <a:buFont typeface="+mj-lt"/>
              <a:buAutoNum type="arabicPeriod"/>
            </a:pPr>
            <a:r>
              <a:rPr lang="de-DE" b="0" i="0" u="none" strike="noStrike" dirty="0">
                <a:solidFill>
                  <a:srgbClr val="000000"/>
                </a:solidFill>
                <a:effectLst/>
                <a:latin typeface="-webkit-standard"/>
              </a:rPr>
              <a:t>Die </a:t>
            </a:r>
            <a:r>
              <a:rPr lang="de-DE" dirty="0">
                <a:solidFill>
                  <a:srgbClr val="000000"/>
                </a:solidFill>
                <a:latin typeface="-webkit-standard"/>
              </a:rPr>
              <a:t>g</a:t>
            </a:r>
            <a:r>
              <a:rPr lang="de-DE" b="0" i="0" u="none" strike="noStrike" dirty="0">
                <a:solidFill>
                  <a:srgbClr val="000000"/>
                </a:solidFill>
                <a:effectLst/>
                <a:latin typeface="-webkit-standard"/>
              </a:rPr>
              <a:t>esellschaftliche Ebene – Personalisierung und Echokammern</a:t>
            </a:r>
          </a:p>
        </p:txBody>
      </p:sp>
      <p:pic>
        <p:nvPicPr>
          <p:cNvPr id="5" name="Grafik 4">
            <a:extLst>
              <a:ext uri="{FF2B5EF4-FFF2-40B4-BE49-F238E27FC236}">
                <a16:creationId xmlns:a16="http://schemas.microsoft.com/office/drawing/2014/main" id="{C75E296C-5001-3075-1C26-A7A828A7F475}"/>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EEF5A029-E3E5-E99F-DD5B-A475415D0C15}"/>
              </a:ext>
            </a:extLst>
          </p:cNvPr>
          <p:cNvPicPr>
            <a:picLocks noChangeAspect="1"/>
          </p:cNvPicPr>
          <p:nvPr/>
        </p:nvPicPr>
        <p:blipFill>
          <a:blip r:embed="rId4"/>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1EDF3642-391E-A747-3F29-CD95355FBFBA}"/>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7186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887940"/>
            <a:ext cx="10515600" cy="2030918"/>
          </a:xfrm>
        </p:spPr>
        <p:txBody>
          <a:bodyPr/>
          <a:lstStyle/>
          <a:p>
            <a:pPr algn="ctr"/>
            <a:r>
              <a:rPr lang="de-DE" b="1" dirty="0"/>
              <a:t>Poster-Werkstatt zu kritischer Nutzung von Sozialen Medien</a:t>
            </a:r>
          </a:p>
        </p:txBody>
      </p:sp>
      <p:pic>
        <p:nvPicPr>
          <p:cNvPr id="2" name="Grafik 1">
            <a:extLst>
              <a:ext uri="{FF2B5EF4-FFF2-40B4-BE49-F238E27FC236}">
                <a16:creationId xmlns:a16="http://schemas.microsoft.com/office/drawing/2014/main" id="{1C4D196D-8085-B669-D947-05A72EB47227}"/>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87561C9C-2A8B-FC33-4676-78AB81C02FA5}"/>
              </a:ext>
            </a:extLst>
          </p:cNvPr>
          <p:cNvPicPr>
            <a:picLocks noChangeAspect="1"/>
          </p:cNvPicPr>
          <p:nvPr/>
        </p:nvPicPr>
        <p:blipFill>
          <a:blip r:embed="rId4"/>
          <a:stretch>
            <a:fillRect/>
          </a:stretch>
        </p:blipFill>
        <p:spPr>
          <a:xfrm>
            <a:off x="0" y="5808535"/>
            <a:ext cx="2123048" cy="1069446"/>
          </a:xfrm>
          <a:prstGeom prst="rect">
            <a:avLst/>
          </a:prstGeom>
        </p:spPr>
      </p:pic>
      <p:pic>
        <p:nvPicPr>
          <p:cNvPr id="7" name="Grafik 6">
            <a:extLst>
              <a:ext uri="{FF2B5EF4-FFF2-40B4-BE49-F238E27FC236}">
                <a16:creationId xmlns:a16="http://schemas.microsoft.com/office/drawing/2014/main" id="{8A9ACC2F-9E8C-CAC8-997C-1072BBC28EA6}"/>
              </a:ext>
            </a:extLst>
          </p:cNvPr>
          <p:cNvPicPr>
            <a:picLocks noChangeAspect="1"/>
          </p:cNvPicPr>
          <p:nvPr/>
        </p:nvPicPr>
        <p:blipFill>
          <a:blip r:embed="rId5"/>
          <a:stretch>
            <a:fillRect/>
          </a:stretch>
        </p:blipFill>
        <p:spPr>
          <a:xfrm>
            <a:off x="9200644" y="6232722"/>
            <a:ext cx="2991355" cy="625278"/>
          </a:xfrm>
          <a:prstGeom prst="rect">
            <a:avLst/>
          </a:prstGeom>
        </p:spPr>
      </p:pic>
      <p:pic>
        <p:nvPicPr>
          <p:cNvPr id="6" name="Grafik 5" descr="Palette Silhouette">
            <a:extLst>
              <a:ext uri="{FF2B5EF4-FFF2-40B4-BE49-F238E27FC236}">
                <a16:creationId xmlns:a16="http://schemas.microsoft.com/office/drawing/2014/main" id="{A7DA431C-A735-2BC9-AC47-63E6615D0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8213" y="4702635"/>
            <a:ext cx="1359271" cy="1359271"/>
          </a:xfrm>
          <a:prstGeom prst="rect">
            <a:avLst/>
          </a:prstGeom>
        </p:spPr>
      </p:pic>
      <p:pic>
        <p:nvPicPr>
          <p:cNvPr id="12" name="Grafik 11" descr="Drama Silhouette">
            <a:extLst>
              <a:ext uri="{FF2B5EF4-FFF2-40B4-BE49-F238E27FC236}">
                <a16:creationId xmlns:a16="http://schemas.microsoft.com/office/drawing/2014/main" id="{9E1A39ED-E3B9-2C92-9276-FE1CDFFDA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4431" y="422037"/>
            <a:ext cx="1359270" cy="1359270"/>
          </a:xfrm>
          <a:prstGeom prst="rect">
            <a:avLst/>
          </a:prstGeom>
        </p:spPr>
      </p:pic>
    </p:spTree>
    <p:extLst>
      <p:ext uri="{BB962C8B-B14F-4D97-AF65-F5344CB8AC3E}">
        <p14:creationId xmlns:p14="http://schemas.microsoft.com/office/powerpoint/2010/main" val="134359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t>Poster-Werkstatt – Ziele </a:t>
            </a:r>
          </a:p>
        </p:txBody>
      </p:sp>
      <p:sp>
        <p:nvSpPr>
          <p:cNvPr id="5" name="Inhaltsplatzhalter 4"/>
          <p:cNvSpPr>
            <a:spLocks noGrp="1"/>
          </p:cNvSpPr>
          <p:nvPr>
            <p:ph idx="1"/>
          </p:nvPr>
        </p:nvSpPr>
        <p:spPr/>
        <p:txBody>
          <a:bodyPr>
            <a:normAutofit/>
          </a:bodyPr>
          <a:lstStyle/>
          <a:p>
            <a:endParaRPr lang="de-DE" dirty="0"/>
          </a:p>
          <a:p>
            <a:r>
              <a:rPr lang="de-DE" dirty="0"/>
              <a:t>Kritisches Denken fördern</a:t>
            </a:r>
          </a:p>
          <a:p>
            <a:r>
              <a:rPr lang="de-DE" dirty="0"/>
              <a:t>Medienkompetenz stärken</a:t>
            </a:r>
          </a:p>
          <a:p>
            <a:r>
              <a:rPr lang="de-DE" dirty="0"/>
              <a:t>Kreativität und Kommunikation</a:t>
            </a:r>
          </a:p>
          <a:p>
            <a:r>
              <a:rPr lang="de-DE" dirty="0"/>
              <a:t>Präsentationsfähigkeit entwickeln</a:t>
            </a:r>
          </a:p>
          <a:p>
            <a:r>
              <a:rPr lang="de-DE" dirty="0"/>
              <a:t>Gesellschaftliches Bewusstsein schärfen</a:t>
            </a:r>
          </a:p>
        </p:txBody>
      </p:sp>
      <p:pic>
        <p:nvPicPr>
          <p:cNvPr id="6" name="Grafik 5">
            <a:extLst>
              <a:ext uri="{FF2B5EF4-FFF2-40B4-BE49-F238E27FC236}">
                <a16:creationId xmlns:a16="http://schemas.microsoft.com/office/drawing/2014/main" id="{0C6DB0A2-9B8D-2C93-904E-8ABCBC82EEDB}"/>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07301268-ACA4-79D3-B6C4-578EB25746E2}"/>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DB7F2B60-1650-4448-3D5C-AD1D7E51F18D}"/>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969867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78F5F-D7DB-29C0-D90B-08783834E08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0508056-B1D6-B7BE-8756-1624D4C4165A}"/>
              </a:ext>
            </a:extLst>
          </p:cNvPr>
          <p:cNvSpPr>
            <a:spLocks noGrp="1"/>
          </p:cNvSpPr>
          <p:nvPr>
            <p:ph type="title"/>
          </p:nvPr>
        </p:nvSpPr>
        <p:spPr/>
        <p:txBody>
          <a:bodyPr/>
          <a:lstStyle/>
          <a:p>
            <a:r>
              <a:rPr lang="de-DE" b="1" dirty="0"/>
              <a:t>Poster-Werkstatt – Ablauf </a:t>
            </a:r>
          </a:p>
        </p:txBody>
      </p:sp>
      <p:graphicFrame>
        <p:nvGraphicFramePr>
          <p:cNvPr id="10" name="Inhaltsplatzhalter 9">
            <a:extLst>
              <a:ext uri="{FF2B5EF4-FFF2-40B4-BE49-F238E27FC236}">
                <a16:creationId xmlns:a16="http://schemas.microsoft.com/office/drawing/2014/main" id="{E4575672-2726-D74C-D31F-11221A93C789}"/>
              </a:ext>
            </a:extLst>
          </p:cNvPr>
          <p:cNvGraphicFramePr>
            <a:graphicFrameLocks noGrp="1"/>
          </p:cNvGraphicFramePr>
          <p:nvPr>
            <p:ph idx="1"/>
            <p:extLst>
              <p:ext uri="{D42A27DB-BD31-4B8C-83A1-F6EECF244321}">
                <p14:modId xmlns:p14="http://schemas.microsoft.com/office/powerpoint/2010/main" val="4208767265"/>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fik 10">
            <a:extLst>
              <a:ext uri="{FF2B5EF4-FFF2-40B4-BE49-F238E27FC236}">
                <a16:creationId xmlns:a16="http://schemas.microsoft.com/office/drawing/2014/main" id="{CB0232D3-973A-36D0-023A-BBF909E1F53A}"/>
              </a:ext>
            </a:extLst>
          </p:cNvPr>
          <p:cNvPicPr>
            <a:picLocks noChangeAspect="1"/>
          </p:cNvPicPr>
          <p:nvPr/>
        </p:nvPicPr>
        <p:blipFill>
          <a:blip r:embed="rId8"/>
          <a:stretch>
            <a:fillRect/>
          </a:stretch>
        </p:blipFill>
        <p:spPr>
          <a:xfrm>
            <a:off x="9453717" y="-448783"/>
            <a:ext cx="2531806" cy="2531806"/>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1FE1F985-1817-FDBE-51C8-C265944C5F61}"/>
              </a:ext>
            </a:extLst>
          </p:cNvPr>
          <p:cNvPicPr>
            <a:picLocks noChangeAspect="1"/>
          </p:cNvPicPr>
          <p:nvPr/>
        </p:nvPicPr>
        <p:blipFill>
          <a:blip r:embed="rId9"/>
          <a:stretch>
            <a:fillRect/>
          </a:stretch>
        </p:blipFill>
        <p:spPr>
          <a:xfrm>
            <a:off x="0" y="5808535"/>
            <a:ext cx="2123048" cy="1069446"/>
          </a:xfrm>
          <a:prstGeom prst="rect">
            <a:avLst/>
          </a:prstGeom>
        </p:spPr>
      </p:pic>
      <p:pic>
        <p:nvPicPr>
          <p:cNvPr id="14" name="Grafik 13">
            <a:extLst>
              <a:ext uri="{FF2B5EF4-FFF2-40B4-BE49-F238E27FC236}">
                <a16:creationId xmlns:a16="http://schemas.microsoft.com/office/drawing/2014/main" id="{0F7F1CD8-5CD9-90A5-50B9-5A4CAB00BE35}"/>
              </a:ext>
            </a:extLst>
          </p:cNvPr>
          <p:cNvPicPr>
            <a:picLocks noChangeAspect="1"/>
          </p:cNvPicPr>
          <p:nvPr/>
        </p:nvPicPr>
        <p:blipFill>
          <a:blip r:embed="rId10"/>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324555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E052-65D7-3F85-64C2-856CD9A3AC39}"/>
            </a:ext>
          </a:extLst>
        </p:cNvPr>
        <p:cNvGrpSpPr/>
        <p:nvPr/>
      </p:nvGrpSpPr>
      <p:grpSpPr>
        <a:xfrm>
          <a:off x="0" y="0"/>
          <a:ext cx="0" cy="0"/>
          <a:chOff x="0" y="0"/>
          <a:chExt cx="0" cy="0"/>
        </a:xfrm>
      </p:grpSpPr>
      <p:pic>
        <p:nvPicPr>
          <p:cNvPr id="3" name="Inhaltsplatzhalter 2">
            <a:extLst>
              <a:ext uri="{FF2B5EF4-FFF2-40B4-BE49-F238E27FC236}">
                <a16:creationId xmlns:a16="http://schemas.microsoft.com/office/drawing/2014/main" id="{E6595873-24EF-E050-F4A3-4FB93C85598E}"/>
              </a:ext>
            </a:extLst>
          </p:cNvPr>
          <p:cNvPicPr>
            <a:picLocks noGrp="1" noChangeAspect="1"/>
          </p:cNvPicPr>
          <p:nvPr>
            <p:ph idx="1"/>
          </p:nvPr>
        </p:nvPicPr>
        <p:blipFill>
          <a:blip r:embed="rId3"/>
          <a:stretch>
            <a:fillRect/>
          </a:stretch>
        </p:blipFill>
        <p:spPr>
          <a:xfrm>
            <a:off x="2750387" y="1357431"/>
            <a:ext cx="6182598" cy="4509970"/>
          </a:xfrm>
          <a:prstGeom prst="rect">
            <a:avLst/>
          </a:prstGeom>
          <a:ln>
            <a:solidFill>
              <a:schemeClr val="accent1"/>
            </a:solidFill>
          </a:ln>
        </p:spPr>
      </p:pic>
      <p:sp>
        <p:nvSpPr>
          <p:cNvPr id="4" name="Titel 3">
            <a:extLst>
              <a:ext uri="{FF2B5EF4-FFF2-40B4-BE49-F238E27FC236}">
                <a16:creationId xmlns:a16="http://schemas.microsoft.com/office/drawing/2014/main" id="{3A7D7010-7EC0-94DF-A3ED-AF7AEF987CE5}"/>
              </a:ext>
            </a:extLst>
          </p:cNvPr>
          <p:cNvSpPr>
            <a:spLocks noGrp="1"/>
          </p:cNvSpPr>
          <p:nvPr>
            <p:ph type="title"/>
          </p:nvPr>
        </p:nvSpPr>
        <p:spPr/>
        <p:txBody>
          <a:bodyPr/>
          <a:lstStyle/>
          <a:p>
            <a:r>
              <a:rPr lang="de-DE" b="1" dirty="0"/>
              <a:t>Poster-Werkstatt – Aufbau </a:t>
            </a:r>
          </a:p>
        </p:txBody>
      </p:sp>
      <p:sp>
        <p:nvSpPr>
          <p:cNvPr id="2" name="Textfeld 1">
            <a:extLst>
              <a:ext uri="{FF2B5EF4-FFF2-40B4-BE49-F238E27FC236}">
                <a16:creationId xmlns:a16="http://schemas.microsoft.com/office/drawing/2014/main" id="{76549964-0885-AE11-BCBB-FA2B8B783ABF}"/>
              </a:ext>
            </a:extLst>
          </p:cNvPr>
          <p:cNvSpPr txBox="1"/>
          <p:nvPr/>
        </p:nvSpPr>
        <p:spPr>
          <a:xfrm>
            <a:off x="1776845" y="3345873"/>
            <a:ext cx="184731" cy="369332"/>
          </a:xfrm>
          <a:prstGeom prst="rect">
            <a:avLst/>
          </a:prstGeom>
          <a:noFill/>
        </p:spPr>
        <p:txBody>
          <a:bodyPr wrap="none" rtlCol="0">
            <a:spAutoFit/>
          </a:bodyPr>
          <a:lstStyle/>
          <a:p>
            <a:endParaRPr lang="de-FR" dirty="0"/>
          </a:p>
        </p:txBody>
      </p:sp>
      <p:sp>
        <p:nvSpPr>
          <p:cNvPr id="6" name="Textfeld 5">
            <a:extLst>
              <a:ext uri="{FF2B5EF4-FFF2-40B4-BE49-F238E27FC236}">
                <a16:creationId xmlns:a16="http://schemas.microsoft.com/office/drawing/2014/main" id="{A10B71B7-617D-D92A-21C0-0070434A8F53}"/>
              </a:ext>
            </a:extLst>
          </p:cNvPr>
          <p:cNvSpPr txBox="1"/>
          <p:nvPr/>
        </p:nvSpPr>
        <p:spPr>
          <a:xfrm>
            <a:off x="2653737" y="5808535"/>
            <a:ext cx="2534668" cy="246221"/>
          </a:xfrm>
          <a:prstGeom prst="rect">
            <a:avLst/>
          </a:prstGeom>
          <a:noFill/>
        </p:spPr>
        <p:txBody>
          <a:bodyPr wrap="none" rtlCol="0">
            <a:spAutoFit/>
          </a:bodyPr>
          <a:lstStyle/>
          <a:p>
            <a:r>
              <a:rPr lang="de-DE" sz="1000" dirty="0"/>
              <a:t>Quelle: Studierwerkstatt, Universität Bremen</a:t>
            </a:r>
          </a:p>
        </p:txBody>
      </p:sp>
      <p:pic>
        <p:nvPicPr>
          <p:cNvPr id="5" name="Grafik 4">
            <a:extLst>
              <a:ext uri="{FF2B5EF4-FFF2-40B4-BE49-F238E27FC236}">
                <a16:creationId xmlns:a16="http://schemas.microsoft.com/office/drawing/2014/main" id="{C5223E3F-1E6A-79A1-1D9B-8F9476146F59}"/>
              </a:ext>
            </a:extLst>
          </p:cNvPr>
          <p:cNvPicPr>
            <a:picLocks noChangeAspect="1"/>
          </p:cNvPicPr>
          <p:nvPr/>
        </p:nvPicPr>
        <p:blipFill>
          <a:blip r:embed="rId4"/>
          <a:stretch>
            <a:fillRect/>
          </a:stretch>
        </p:blipFill>
        <p:spPr>
          <a:xfrm>
            <a:off x="9453717" y="-448783"/>
            <a:ext cx="2531806" cy="2531806"/>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E65EABCC-AA14-6C09-B5A8-53A43C64B07F}"/>
              </a:ext>
            </a:extLst>
          </p:cNvPr>
          <p:cNvPicPr>
            <a:picLocks noChangeAspect="1"/>
          </p:cNvPicPr>
          <p:nvPr/>
        </p:nvPicPr>
        <p:blipFill>
          <a:blip r:embed="rId5"/>
          <a:stretch>
            <a:fillRect/>
          </a:stretch>
        </p:blipFill>
        <p:spPr>
          <a:xfrm>
            <a:off x="0" y="5808535"/>
            <a:ext cx="2123048" cy="1069446"/>
          </a:xfrm>
          <a:prstGeom prst="rect">
            <a:avLst/>
          </a:prstGeom>
        </p:spPr>
      </p:pic>
      <p:pic>
        <p:nvPicPr>
          <p:cNvPr id="10" name="Grafik 9">
            <a:extLst>
              <a:ext uri="{FF2B5EF4-FFF2-40B4-BE49-F238E27FC236}">
                <a16:creationId xmlns:a16="http://schemas.microsoft.com/office/drawing/2014/main" id="{E9FD9EC9-1A54-37DE-9156-AE77F4218E73}"/>
              </a:ext>
            </a:extLst>
          </p:cNvPr>
          <p:cNvPicPr>
            <a:picLocks noChangeAspect="1"/>
          </p:cNvPicPr>
          <p:nvPr/>
        </p:nvPicPr>
        <p:blipFill>
          <a:blip r:embed="rId6"/>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295322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FBF7-3383-DFD8-7394-46DAD20460BF}"/>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246C5436-E266-2737-0EEC-AC80AF6D0F51}"/>
              </a:ext>
            </a:extLst>
          </p:cNvPr>
          <p:cNvPicPr>
            <a:picLocks noChangeAspect="1"/>
          </p:cNvPicPr>
          <p:nvPr/>
        </p:nvPicPr>
        <p:blipFill>
          <a:blip r:embed="rId3"/>
          <a:stretch>
            <a:fillRect/>
          </a:stretch>
        </p:blipFill>
        <p:spPr>
          <a:xfrm>
            <a:off x="2195052" y="1212898"/>
            <a:ext cx="6801465" cy="5004613"/>
          </a:xfrm>
          <a:prstGeom prst="rect">
            <a:avLst/>
          </a:prstGeom>
          <a:ln>
            <a:solidFill>
              <a:schemeClr val="accent1"/>
            </a:solidFill>
          </a:ln>
        </p:spPr>
      </p:pic>
      <p:sp>
        <p:nvSpPr>
          <p:cNvPr id="4" name="Titel 3">
            <a:extLst>
              <a:ext uri="{FF2B5EF4-FFF2-40B4-BE49-F238E27FC236}">
                <a16:creationId xmlns:a16="http://schemas.microsoft.com/office/drawing/2014/main" id="{1DA0742C-D0F2-6500-6B92-005BE37F60B9}"/>
              </a:ext>
            </a:extLst>
          </p:cNvPr>
          <p:cNvSpPr>
            <a:spLocks noGrp="1"/>
          </p:cNvSpPr>
          <p:nvPr>
            <p:ph type="title"/>
          </p:nvPr>
        </p:nvSpPr>
        <p:spPr/>
        <p:txBody>
          <a:bodyPr/>
          <a:lstStyle/>
          <a:p>
            <a:r>
              <a:rPr lang="de-DE" b="1" dirty="0"/>
              <a:t>Poster-Werkstatt – Aufbau </a:t>
            </a:r>
          </a:p>
        </p:txBody>
      </p:sp>
      <p:sp>
        <p:nvSpPr>
          <p:cNvPr id="2" name="Textfeld 1">
            <a:extLst>
              <a:ext uri="{FF2B5EF4-FFF2-40B4-BE49-F238E27FC236}">
                <a16:creationId xmlns:a16="http://schemas.microsoft.com/office/drawing/2014/main" id="{91C1CACC-C561-C9BB-F3D2-9DDD41474A5D}"/>
              </a:ext>
            </a:extLst>
          </p:cNvPr>
          <p:cNvSpPr txBox="1"/>
          <p:nvPr/>
        </p:nvSpPr>
        <p:spPr>
          <a:xfrm>
            <a:off x="1776845" y="3345873"/>
            <a:ext cx="184731" cy="369332"/>
          </a:xfrm>
          <a:prstGeom prst="rect">
            <a:avLst/>
          </a:prstGeom>
          <a:noFill/>
        </p:spPr>
        <p:txBody>
          <a:bodyPr wrap="none" rtlCol="0">
            <a:spAutoFit/>
          </a:bodyPr>
          <a:lstStyle/>
          <a:p>
            <a:endParaRPr lang="de-FR" dirty="0"/>
          </a:p>
        </p:txBody>
      </p:sp>
      <p:sp>
        <p:nvSpPr>
          <p:cNvPr id="10" name="Textfeld 9">
            <a:extLst>
              <a:ext uri="{FF2B5EF4-FFF2-40B4-BE49-F238E27FC236}">
                <a16:creationId xmlns:a16="http://schemas.microsoft.com/office/drawing/2014/main" id="{CD98CE1F-903E-42DF-6568-4EE4601DCFCF}"/>
              </a:ext>
            </a:extLst>
          </p:cNvPr>
          <p:cNvSpPr txBox="1"/>
          <p:nvPr/>
        </p:nvSpPr>
        <p:spPr>
          <a:xfrm>
            <a:off x="2123048" y="6232722"/>
            <a:ext cx="2534668" cy="246221"/>
          </a:xfrm>
          <a:prstGeom prst="rect">
            <a:avLst/>
          </a:prstGeom>
          <a:noFill/>
        </p:spPr>
        <p:txBody>
          <a:bodyPr wrap="none" rtlCol="0">
            <a:spAutoFit/>
          </a:bodyPr>
          <a:lstStyle/>
          <a:p>
            <a:r>
              <a:rPr lang="de-DE" sz="1000" dirty="0"/>
              <a:t>Quelle: Studierwerkstatt, Universität Bremen</a:t>
            </a:r>
          </a:p>
        </p:txBody>
      </p:sp>
      <p:pic>
        <p:nvPicPr>
          <p:cNvPr id="3" name="Grafik 2">
            <a:extLst>
              <a:ext uri="{FF2B5EF4-FFF2-40B4-BE49-F238E27FC236}">
                <a16:creationId xmlns:a16="http://schemas.microsoft.com/office/drawing/2014/main" id="{5681D759-6211-D138-20A3-2B3DF68C5B7B}"/>
              </a:ext>
            </a:extLst>
          </p:cNvPr>
          <p:cNvPicPr>
            <a:picLocks noChangeAspect="1"/>
          </p:cNvPicPr>
          <p:nvPr/>
        </p:nvPicPr>
        <p:blipFill>
          <a:blip r:embed="rId4"/>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56FE639-862D-1A61-E655-06A66FEE1459}"/>
              </a:ext>
            </a:extLst>
          </p:cNvPr>
          <p:cNvPicPr>
            <a:picLocks noChangeAspect="1"/>
          </p:cNvPicPr>
          <p:nvPr/>
        </p:nvPicPr>
        <p:blipFill>
          <a:blip r:embed="rId5"/>
          <a:stretch>
            <a:fillRect/>
          </a:stretch>
        </p:blipFill>
        <p:spPr>
          <a:xfrm>
            <a:off x="0" y="5808535"/>
            <a:ext cx="2123048" cy="1069446"/>
          </a:xfrm>
          <a:prstGeom prst="rect">
            <a:avLst/>
          </a:prstGeom>
        </p:spPr>
      </p:pic>
      <p:pic>
        <p:nvPicPr>
          <p:cNvPr id="6" name="Grafik 5">
            <a:extLst>
              <a:ext uri="{FF2B5EF4-FFF2-40B4-BE49-F238E27FC236}">
                <a16:creationId xmlns:a16="http://schemas.microsoft.com/office/drawing/2014/main" id="{75B6E25B-F0CB-6916-AD54-2E227EBE3399}"/>
              </a:ext>
            </a:extLst>
          </p:cNvPr>
          <p:cNvPicPr>
            <a:picLocks noChangeAspect="1"/>
          </p:cNvPicPr>
          <p:nvPr/>
        </p:nvPicPr>
        <p:blipFill>
          <a:blip r:embed="rId6"/>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17678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9A861C-B5D8-F447-8201-5FD2B639D1DA}"/>
              </a:ext>
            </a:extLst>
          </p:cNvPr>
          <p:cNvSpPr>
            <a:spLocks noGrp="1"/>
          </p:cNvSpPr>
          <p:nvPr>
            <p:ph idx="1"/>
          </p:nvPr>
        </p:nvSpPr>
        <p:spPr>
          <a:xfrm>
            <a:off x="777879" y="1964415"/>
            <a:ext cx="9601200" cy="3581400"/>
          </a:xfrm>
        </p:spPr>
        <p:txBody>
          <a:bodyPr>
            <a:normAutofit/>
          </a:bodyPr>
          <a:lstStyle/>
          <a:p>
            <a:r>
              <a:rPr lang="de-DE" sz="2800" dirty="0">
                <a:solidFill>
                  <a:schemeClr val="tx1"/>
                </a:solidFill>
              </a:rPr>
              <a:t>Umfasst alle EU-Programme für allgemeine und berufliche Bildung, Jugend und Sport </a:t>
            </a:r>
            <a:br>
              <a:rPr lang="de-DE" sz="2800" dirty="0">
                <a:solidFill>
                  <a:schemeClr val="tx1"/>
                </a:solidFill>
              </a:rPr>
            </a:br>
            <a:endParaRPr lang="de-DE" sz="2800" dirty="0">
              <a:solidFill>
                <a:schemeClr val="tx1"/>
              </a:solidFill>
            </a:endParaRPr>
          </a:p>
          <a:p>
            <a:r>
              <a:rPr lang="de-DE" sz="2800" dirty="0">
                <a:solidFill>
                  <a:schemeClr val="tx1"/>
                </a:solidFill>
              </a:rPr>
              <a:t>Förderung von Austausch und Praktika für u.a. Auszubildende</a:t>
            </a:r>
            <a:br>
              <a:rPr lang="de-DE" sz="2800" dirty="0">
                <a:solidFill>
                  <a:schemeClr val="tx1"/>
                </a:solidFill>
              </a:rPr>
            </a:br>
            <a:endParaRPr lang="de-DE" sz="2800" dirty="0">
              <a:solidFill>
                <a:schemeClr val="tx1"/>
              </a:solidFill>
            </a:endParaRPr>
          </a:p>
          <a:p>
            <a:r>
              <a:rPr lang="de-DE" sz="2800" dirty="0">
                <a:solidFill>
                  <a:schemeClr val="tx1"/>
                </a:solidFill>
              </a:rPr>
              <a:t>Europäisches Solidaritätskorps</a:t>
            </a:r>
          </a:p>
          <a:p>
            <a:endParaRPr lang="de-DE" sz="4000" dirty="0">
              <a:solidFill>
                <a:srgbClr val="FFC000"/>
              </a:solidFill>
            </a:endParaRPr>
          </a:p>
          <a:p>
            <a:endParaRPr lang="de-DE" sz="2800" dirty="0">
              <a:solidFill>
                <a:srgbClr val="FFC000"/>
              </a:solidFill>
            </a:endParaRPr>
          </a:p>
          <a:p>
            <a:endParaRPr lang="de-DE" sz="2800" dirty="0">
              <a:solidFill>
                <a:srgbClr val="FFC000"/>
              </a:solidFill>
            </a:endParaRPr>
          </a:p>
        </p:txBody>
      </p:sp>
      <p:sp>
        <p:nvSpPr>
          <p:cNvPr id="7" name="Titel 1">
            <a:extLst>
              <a:ext uri="{FF2B5EF4-FFF2-40B4-BE49-F238E27FC236}">
                <a16:creationId xmlns:a16="http://schemas.microsoft.com/office/drawing/2014/main" id="{6A0B0922-4F74-B04E-B1E4-2FD15A647493}"/>
              </a:ext>
            </a:extLst>
          </p:cNvPr>
          <p:cNvSpPr txBox="1">
            <a:spLocks/>
          </p:cNvSpPr>
          <p:nvPr/>
        </p:nvSpPr>
        <p:spPr>
          <a:xfrm>
            <a:off x="777879" y="478515"/>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de-DE" b="1" dirty="0">
                <a:solidFill>
                  <a:schemeClr val="tx1"/>
                </a:solidFill>
              </a:rPr>
              <a:t>Erasmus + - Was ist das?</a:t>
            </a:r>
          </a:p>
        </p:txBody>
      </p:sp>
      <p:pic>
        <p:nvPicPr>
          <p:cNvPr id="8" name="Grafik 7" descr="Ein Bild, das Text enthält.&#10;&#10;Automatisch generierte Beschreibung">
            <a:extLst>
              <a:ext uri="{FF2B5EF4-FFF2-40B4-BE49-F238E27FC236}">
                <a16:creationId xmlns:a16="http://schemas.microsoft.com/office/drawing/2014/main" id="{4315FC62-4A9D-700A-6B80-45C9FC4E47C1}"/>
              </a:ext>
            </a:extLst>
          </p:cNvPr>
          <p:cNvPicPr>
            <a:picLocks noChangeAspect="1"/>
          </p:cNvPicPr>
          <p:nvPr/>
        </p:nvPicPr>
        <p:blipFill>
          <a:blip r:embed="rId3"/>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B7D99F4D-522B-7AC9-CFCE-EB23C71AA846}"/>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2" name="Grafik 1">
            <a:extLst>
              <a:ext uri="{FF2B5EF4-FFF2-40B4-BE49-F238E27FC236}">
                <a16:creationId xmlns:a16="http://schemas.microsoft.com/office/drawing/2014/main" id="{E9CDA38B-F444-3EFA-CFF3-69D2A6ACBD3F}"/>
              </a:ext>
            </a:extLst>
          </p:cNvPr>
          <p:cNvPicPr>
            <a:picLocks noChangeAspect="1"/>
          </p:cNvPicPr>
          <p:nvPr/>
        </p:nvPicPr>
        <p:blipFill>
          <a:blip r:embed="rId5"/>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2129348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t>Schritt 1 – Themenfindung </a:t>
            </a:r>
          </a:p>
        </p:txBody>
      </p:sp>
      <p:sp>
        <p:nvSpPr>
          <p:cNvPr id="5" name="Inhaltsplatzhalter 4"/>
          <p:cNvSpPr>
            <a:spLocks noGrp="1"/>
          </p:cNvSpPr>
          <p:nvPr>
            <p:ph idx="1"/>
          </p:nvPr>
        </p:nvSpPr>
        <p:spPr>
          <a:xfrm>
            <a:off x="838200" y="1703301"/>
            <a:ext cx="10134600" cy="4176712"/>
          </a:xfrm>
        </p:spPr>
        <p:txBody>
          <a:bodyPr>
            <a:normAutofit fontScale="92500" lnSpcReduction="20000"/>
          </a:bodyPr>
          <a:lstStyle/>
          <a:p>
            <a:r>
              <a:rPr lang="de-DE" dirty="0"/>
              <a:t>Überlegt euch individuell (!) Ideen für ein Thema zum kritischen Umgang mit Sozialen Medien, das ihr auf eurem Poster thematisieren wollt. Schreibt jeweils eine Idee auf einen Klebezettel. </a:t>
            </a:r>
          </a:p>
          <a:p>
            <a:pPr marL="0" indent="0">
              <a:buNone/>
            </a:pPr>
            <a:r>
              <a:rPr lang="de-DE" dirty="0"/>
              <a:t>-- Bei mehreren Ideen braucht ihr also auch mehrere Klebezettel.</a:t>
            </a:r>
          </a:p>
          <a:p>
            <a:r>
              <a:rPr lang="de-DE" dirty="0"/>
              <a:t>Seid gerne kreativ!</a:t>
            </a:r>
          </a:p>
          <a:p>
            <a:r>
              <a:rPr lang="de-DE" dirty="0"/>
              <a:t>Jede*</a:t>
            </a:r>
            <a:r>
              <a:rPr lang="de-DE" dirty="0" err="1"/>
              <a:t>r</a:t>
            </a:r>
            <a:r>
              <a:rPr lang="de-DE" dirty="0"/>
              <a:t> überlegt sich so viele Ideen wie möglich! </a:t>
            </a:r>
          </a:p>
          <a:p>
            <a:r>
              <a:rPr lang="de-DE" dirty="0"/>
              <a:t>Eure Zielgruppe sind junge Menschen in eurem Alter. </a:t>
            </a:r>
          </a:p>
          <a:p>
            <a:pPr marL="0" indent="0">
              <a:buNone/>
            </a:pPr>
            <a:r>
              <a:rPr lang="de-DE" dirty="0"/>
              <a:t>…das ist eine Einzelarbeit! </a:t>
            </a:r>
            <a:r>
              <a:rPr lang="de-DE" dirty="0">
                <a:sym typeface="Wingdings" pitchFamily="2" charset="2"/>
              </a:rPr>
              <a:t>       </a:t>
            </a:r>
            <a:br>
              <a:rPr lang="de-DE" dirty="0">
                <a:sym typeface="Wingdings" pitchFamily="2" charset="2"/>
              </a:rPr>
            </a:br>
            <a:r>
              <a:rPr lang="de-DE" dirty="0">
                <a:sym typeface="Wingdings" pitchFamily="2" charset="2"/>
              </a:rPr>
              <a:t>	</a:t>
            </a:r>
          </a:p>
          <a:p>
            <a:pPr marL="0" indent="0">
              <a:buNone/>
            </a:pPr>
            <a:endParaRPr lang="de-DE" dirty="0">
              <a:sym typeface="Wingdings" pitchFamily="2" charset="2"/>
            </a:endParaRPr>
          </a:p>
          <a:p>
            <a:pPr marL="0" indent="0">
              <a:buNone/>
            </a:pPr>
            <a:r>
              <a:rPr lang="de-DE" dirty="0">
                <a:sym typeface="Wingdings" pitchFamily="2" charset="2"/>
              </a:rPr>
              <a:t>			Ihr habt fünf Minuten Zeit.</a:t>
            </a:r>
            <a:endParaRPr lang="de-DE" dirty="0"/>
          </a:p>
          <a:p>
            <a:endParaRPr lang="de-DE" dirty="0"/>
          </a:p>
          <a:p>
            <a:endParaRPr lang="de-DE" dirty="0"/>
          </a:p>
          <a:p>
            <a:endParaRPr lang="de-DE" dirty="0"/>
          </a:p>
        </p:txBody>
      </p:sp>
      <p:sp>
        <p:nvSpPr>
          <p:cNvPr id="2" name="Textfeld 1">
            <a:extLst>
              <a:ext uri="{FF2B5EF4-FFF2-40B4-BE49-F238E27FC236}">
                <a16:creationId xmlns:a16="http://schemas.microsoft.com/office/drawing/2014/main" id="{911ECF04-EB1E-1708-4E64-C21479DC3A79}"/>
              </a:ext>
            </a:extLst>
          </p:cNvPr>
          <p:cNvSpPr txBox="1"/>
          <p:nvPr/>
        </p:nvSpPr>
        <p:spPr>
          <a:xfrm>
            <a:off x="1776845" y="3345873"/>
            <a:ext cx="184731" cy="369332"/>
          </a:xfrm>
          <a:prstGeom prst="rect">
            <a:avLst/>
          </a:prstGeom>
          <a:noFill/>
        </p:spPr>
        <p:txBody>
          <a:bodyPr wrap="none" rtlCol="0">
            <a:spAutoFit/>
          </a:bodyPr>
          <a:lstStyle/>
          <a:p>
            <a:endParaRPr lang="de-FR" dirty="0"/>
          </a:p>
        </p:txBody>
      </p:sp>
      <p:pic>
        <p:nvPicPr>
          <p:cNvPr id="3" name="Grafik 2">
            <a:extLst>
              <a:ext uri="{FF2B5EF4-FFF2-40B4-BE49-F238E27FC236}">
                <a16:creationId xmlns:a16="http://schemas.microsoft.com/office/drawing/2014/main" id="{E4BDF0B0-B18C-259C-FB29-D5083F2E31CC}"/>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25AC04FA-B270-8D6C-A10F-3FB2E0B7BAAF}"/>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D86FFAD1-C0F5-C35C-F490-AE644AC45871}"/>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4176497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F6D0-7530-2AC0-068F-EC71E30350C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ABA39D0-48A3-CEC9-F1ED-7311B4F1F441}"/>
              </a:ext>
            </a:extLst>
          </p:cNvPr>
          <p:cNvSpPr>
            <a:spLocks noGrp="1"/>
          </p:cNvSpPr>
          <p:nvPr>
            <p:ph type="title"/>
          </p:nvPr>
        </p:nvSpPr>
        <p:spPr/>
        <p:txBody>
          <a:bodyPr/>
          <a:lstStyle/>
          <a:p>
            <a:r>
              <a:rPr lang="de-DE" b="1" dirty="0"/>
              <a:t>Schritt 1 – Themenfindung</a:t>
            </a:r>
          </a:p>
        </p:txBody>
      </p:sp>
      <p:sp>
        <p:nvSpPr>
          <p:cNvPr id="5" name="Inhaltsplatzhalter 4">
            <a:extLst>
              <a:ext uri="{FF2B5EF4-FFF2-40B4-BE49-F238E27FC236}">
                <a16:creationId xmlns:a16="http://schemas.microsoft.com/office/drawing/2014/main" id="{755D144D-A6B9-3E56-2B6B-DFB9CEDD4EE5}"/>
              </a:ext>
            </a:extLst>
          </p:cNvPr>
          <p:cNvSpPr>
            <a:spLocks noGrp="1"/>
          </p:cNvSpPr>
          <p:nvPr>
            <p:ph idx="1"/>
          </p:nvPr>
        </p:nvSpPr>
        <p:spPr>
          <a:xfrm>
            <a:off x="838200" y="1690688"/>
            <a:ext cx="10134600" cy="4176712"/>
          </a:xfrm>
        </p:spPr>
        <p:txBody>
          <a:bodyPr>
            <a:normAutofit/>
          </a:bodyPr>
          <a:lstStyle/>
          <a:p>
            <a:r>
              <a:rPr lang="de-DE" dirty="0"/>
              <a:t>Besprecht euch in der Gruppe. Gibt es Doppelungen der Ideen? Sortiert diese bitte aus. </a:t>
            </a:r>
            <a:br>
              <a:rPr lang="de-DE" dirty="0"/>
            </a:br>
            <a:endParaRPr lang="de-DE" dirty="0"/>
          </a:p>
          <a:p>
            <a:r>
              <a:rPr lang="de-DE" dirty="0"/>
              <a:t>Welche Idee kann euch alle überzeugen? Lassen sich vielleicht mehrere Ideen miteinander kombinieren?</a:t>
            </a:r>
            <a:br>
              <a:rPr lang="de-DE" dirty="0"/>
            </a:br>
            <a:endParaRPr lang="de-DE" dirty="0"/>
          </a:p>
          <a:p>
            <a:r>
              <a:rPr lang="de-DE" dirty="0"/>
              <a:t>Entscheidet euch für einen Vorschlag.</a:t>
            </a:r>
          </a:p>
          <a:p>
            <a:endParaRPr lang="de-DE" dirty="0"/>
          </a:p>
          <a:p>
            <a:endParaRPr lang="de-DE" dirty="0"/>
          </a:p>
          <a:p>
            <a:endParaRPr lang="de-DE" dirty="0"/>
          </a:p>
        </p:txBody>
      </p:sp>
      <p:sp>
        <p:nvSpPr>
          <p:cNvPr id="2" name="Textfeld 1">
            <a:extLst>
              <a:ext uri="{FF2B5EF4-FFF2-40B4-BE49-F238E27FC236}">
                <a16:creationId xmlns:a16="http://schemas.microsoft.com/office/drawing/2014/main" id="{CF4C4527-EF92-D168-901D-FCB5BEFB5A8B}"/>
              </a:ext>
            </a:extLst>
          </p:cNvPr>
          <p:cNvSpPr txBox="1"/>
          <p:nvPr/>
        </p:nvSpPr>
        <p:spPr>
          <a:xfrm>
            <a:off x="1776845" y="3345873"/>
            <a:ext cx="184731" cy="369332"/>
          </a:xfrm>
          <a:prstGeom prst="rect">
            <a:avLst/>
          </a:prstGeom>
          <a:noFill/>
        </p:spPr>
        <p:txBody>
          <a:bodyPr wrap="none" rtlCol="0">
            <a:spAutoFit/>
          </a:bodyPr>
          <a:lstStyle/>
          <a:p>
            <a:endParaRPr lang="de-FR" dirty="0"/>
          </a:p>
        </p:txBody>
      </p:sp>
      <p:pic>
        <p:nvPicPr>
          <p:cNvPr id="3" name="Grafik 2">
            <a:extLst>
              <a:ext uri="{FF2B5EF4-FFF2-40B4-BE49-F238E27FC236}">
                <a16:creationId xmlns:a16="http://schemas.microsoft.com/office/drawing/2014/main" id="{B167726C-B302-512F-38E1-693AACD72BED}"/>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7F1B73AA-BF7F-E59E-0724-8ED8FE6EDE8C}"/>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07B52A2E-9534-D7C2-62DC-B613DB1971B1}"/>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470146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7269-5B07-E25D-0721-5D373FEDBA1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C964DC5-B1C9-8B8C-5421-4586218839E7}"/>
              </a:ext>
            </a:extLst>
          </p:cNvPr>
          <p:cNvSpPr>
            <a:spLocks noGrp="1"/>
          </p:cNvSpPr>
          <p:nvPr>
            <p:ph type="title"/>
          </p:nvPr>
        </p:nvSpPr>
        <p:spPr/>
        <p:txBody>
          <a:bodyPr/>
          <a:lstStyle/>
          <a:p>
            <a:r>
              <a:rPr lang="de-DE" b="1" dirty="0"/>
              <a:t>Schritt 2 – Planung und </a:t>
            </a:r>
            <a:br>
              <a:rPr lang="de-DE" b="1" dirty="0"/>
            </a:br>
            <a:r>
              <a:rPr lang="de-DE" b="1" dirty="0"/>
              <a:t>Strukturierung</a:t>
            </a:r>
          </a:p>
        </p:txBody>
      </p:sp>
      <p:sp>
        <p:nvSpPr>
          <p:cNvPr id="5" name="Inhaltsplatzhalter 4">
            <a:extLst>
              <a:ext uri="{FF2B5EF4-FFF2-40B4-BE49-F238E27FC236}">
                <a16:creationId xmlns:a16="http://schemas.microsoft.com/office/drawing/2014/main" id="{D15BD597-5A9D-337C-DD5C-D9A58E5258E4}"/>
              </a:ext>
            </a:extLst>
          </p:cNvPr>
          <p:cNvSpPr>
            <a:spLocks noGrp="1"/>
          </p:cNvSpPr>
          <p:nvPr>
            <p:ph idx="1"/>
          </p:nvPr>
        </p:nvSpPr>
        <p:spPr>
          <a:xfrm>
            <a:off x="838200" y="1690688"/>
            <a:ext cx="10134600" cy="4176712"/>
          </a:xfrm>
        </p:spPr>
        <p:txBody>
          <a:bodyPr>
            <a:normAutofit/>
          </a:bodyPr>
          <a:lstStyle/>
          <a:p>
            <a:r>
              <a:rPr lang="de-DE" sz="2400" dirty="0"/>
              <a:t>Ideen sammeln: Was kommt auf das Poster?</a:t>
            </a:r>
          </a:p>
          <a:p>
            <a:r>
              <a:rPr lang="de-DE" sz="2400" dirty="0"/>
              <a:t>Skizze zeichnen: Struktur des Posters </a:t>
            </a:r>
            <a:r>
              <a:rPr lang="de-DE" sz="2400" i="1" dirty="0"/>
              <a:t>(Text, Bilder, Diagramme)</a:t>
            </a:r>
            <a:r>
              <a:rPr lang="de-DE" sz="2400" dirty="0"/>
              <a:t>.</a:t>
            </a:r>
          </a:p>
          <a:p>
            <a:endParaRPr lang="de-DE" sz="2400" dirty="0"/>
          </a:p>
          <a:p>
            <a:pPr marL="285750" indent="-285750">
              <a:buFont typeface="Arial" panose="020B0604020202020204" pitchFamily="34" charset="0"/>
              <a:buChar char="•"/>
            </a:pPr>
            <a:r>
              <a:rPr lang="de-DE" sz="2400" b="1" dirty="0"/>
              <a:t>Titel:</a:t>
            </a:r>
            <a:r>
              <a:rPr lang="de-DE" sz="2400" dirty="0"/>
              <a:t> Prägnant und aussagekräftig.</a:t>
            </a:r>
          </a:p>
          <a:p>
            <a:pPr marL="285750" indent="-285750">
              <a:buFont typeface="Arial" panose="020B0604020202020204" pitchFamily="34" charset="0"/>
              <a:buChar char="•"/>
            </a:pPr>
            <a:r>
              <a:rPr lang="de-DE" sz="2400" b="1" dirty="0"/>
              <a:t>Einleitung:</a:t>
            </a:r>
            <a:r>
              <a:rPr lang="de-DE" sz="2400" dirty="0"/>
              <a:t> Was ist euer Thema und warum ist es wichtig?</a:t>
            </a:r>
          </a:p>
          <a:p>
            <a:pPr marL="285750" indent="-285750">
              <a:buFont typeface="Arial" panose="020B0604020202020204" pitchFamily="34" charset="0"/>
              <a:buChar char="•"/>
            </a:pPr>
            <a:r>
              <a:rPr lang="de-DE" sz="2400" b="1" dirty="0"/>
              <a:t>Hauptteil:</a:t>
            </a:r>
            <a:r>
              <a:rPr lang="de-DE" sz="2400" dirty="0"/>
              <a:t> Darstellung der kritischen Reflexion (Fakten, eigene Erfahrungen, Meinungen, Visualisierungen).</a:t>
            </a:r>
          </a:p>
          <a:p>
            <a:pPr marL="285750" indent="-285750">
              <a:buFont typeface="Arial" panose="020B0604020202020204" pitchFamily="34" charset="0"/>
              <a:buChar char="•"/>
            </a:pPr>
            <a:r>
              <a:rPr lang="de-DE" sz="2400" b="1" dirty="0"/>
              <a:t>Fazit:</a:t>
            </a:r>
            <a:r>
              <a:rPr lang="de-DE" sz="2400" dirty="0"/>
              <a:t> Zusammenfassung und Botschaft.</a:t>
            </a:r>
          </a:p>
          <a:p>
            <a:endParaRPr lang="de-DE" sz="2400" dirty="0"/>
          </a:p>
        </p:txBody>
      </p:sp>
      <p:sp>
        <p:nvSpPr>
          <p:cNvPr id="2" name="Textfeld 1">
            <a:extLst>
              <a:ext uri="{FF2B5EF4-FFF2-40B4-BE49-F238E27FC236}">
                <a16:creationId xmlns:a16="http://schemas.microsoft.com/office/drawing/2014/main" id="{CD39C6AB-7246-AD6E-8CBD-F65106B7CECF}"/>
              </a:ext>
            </a:extLst>
          </p:cNvPr>
          <p:cNvSpPr txBox="1"/>
          <p:nvPr/>
        </p:nvSpPr>
        <p:spPr>
          <a:xfrm>
            <a:off x="1776845" y="3345873"/>
            <a:ext cx="184731" cy="369332"/>
          </a:xfrm>
          <a:prstGeom prst="rect">
            <a:avLst/>
          </a:prstGeom>
          <a:noFill/>
        </p:spPr>
        <p:txBody>
          <a:bodyPr wrap="none" rtlCol="0">
            <a:spAutoFit/>
          </a:bodyPr>
          <a:lstStyle/>
          <a:p>
            <a:endParaRPr lang="de-FR" dirty="0"/>
          </a:p>
        </p:txBody>
      </p:sp>
      <p:pic>
        <p:nvPicPr>
          <p:cNvPr id="3" name="Grafik 2">
            <a:extLst>
              <a:ext uri="{FF2B5EF4-FFF2-40B4-BE49-F238E27FC236}">
                <a16:creationId xmlns:a16="http://schemas.microsoft.com/office/drawing/2014/main" id="{A5AF1524-7FC2-109A-DA23-406169460144}"/>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13057CF2-FA52-FADA-CE91-B9459CED13DA}"/>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98135C41-BF72-9B55-5CFD-359A4CD3BE09}"/>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3717344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54929-71ED-E69F-5041-03EEE10E42C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860E9AE-1F4B-4FF8-8E7D-EA9FB38C26DA}"/>
              </a:ext>
            </a:extLst>
          </p:cNvPr>
          <p:cNvSpPr>
            <a:spLocks noGrp="1"/>
          </p:cNvSpPr>
          <p:nvPr>
            <p:ph type="title"/>
          </p:nvPr>
        </p:nvSpPr>
        <p:spPr/>
        <p:txBody>
          <a:bodyPr/>
          <a:lstStyle/>
          <a:p>
            <a:r>
              <a:rPr lang="de-DE" b="1" dirty="0"/>
              <a:t>Schritt 3 – Gestaltung und </a:t>
            </a:r>
            <a:br>
              <a:rPr lang="de-DE" b="1" dirty="0"/>
            </a:br>
            <a:r>
              <a:rPr lang="de-DE" b="1" dirty="0"/>
              <a:t>Umsetzung</a:t>
            </a:r>
          </a:p>
        </p:txBody>
      </p:sp>
      <p:sp>
        <p:nvSpPr>
          <p:cNvPr id="5" name="Inhaltsplatzhalter 4">
            <a:extLst>
              <a:ext uri="{FF2B5EF4-FFF2-40B4-BE49-F238E27FC236}">
                <a16:creationId xmlns:a16="http://schemas.microsoft.com/office/drawing/2014/main" id="{75C0ED79-51F8-AD8B-4291-268F538F6BA9}"/>
              </a:ext>
            </a:extLst>
          </p:cNvPr>
          <p:cNvSpPr>
            <a:spLocks noGrp="1"/>
          </p:cNvSpPr>
          <p:nvPr>
            <p:ph idx="1"/>
          </p:nvPr>
        </p:nvSpPr>
        <p:spPr>
          <a:xfrm>
            <a:off x="838200" y="1690688"/>
            <a:ext cx="10134600" cy="4176712"/>
          </a:xfrm>
        </p:spPr>
        <p:txBody>
          <a:bodyPr>
            <a:normAutofit/>
          </a:bodyPr>
          <a:lstStyle/>
          <a:p>
            <a:pPr marL="0" indent="0" algn="l">
              <a:buNone/>
            </a:pPr>
            <a:r>
              <a:rPr lang="de-DE" b="1" i="0" u="none" strike="noStrike" dirty="0">
                <a:solidFill>
                  <a:srgbClr val="000000"/>
                </a:solidFill>
                <a:effectLst/>
              </a:rPr>
              <a:t>Tipps zur Gestaltung:</a:t>
            </a:r>
          </a:p>
          <a:p>
            <a:r>
              <a:rPr lang="de-DE" b="0" i="0" u="none" strike="noStrike" dirty="0">
                <a:solidFill>
                  <a:srgbClr val="000000"/>
                </a:solidFill>
                <a:effectLst/>
              </a:rPr>
              <a:t>Klar und übersichtlich.</a:t>
            </a:r>
          </a:p>
          <a:p>
            <a:pPr algn="l">
              <a:buFont typeface="Arial" panose="020B0604020202020204" pitchFamily="34" charset="0"/>
              <a:buChar char="•"/>
            </a:pPr>
            <a:r>
              <a:rPr lang="de-DE" b="0" i="0" u="none" strike="noStrike" dirty="0">
                <a:solidFill>
                  <a:srgbClr val="000000"/>
                </a:solidFill>
                <a:effectLst/>
              </a:rPr>
              <a:t>Sparsamer Einsatz von Text.</a:t>
            </a:r>
          </a:p>
          <a:p>
            <a:pPr algn="l">
              <a:buFont typeface="Arial" panose="020B0604020202020204" pitchFamily="34" charset="0"/>
              <a:buChar char="•"/>
            </a:pPr>
            <a:r>
              <a:rPr lang="de-DE" b="0" i="0" u="none" strike="noStrike" dirty="0">
                <a:solidFill>
                  <a:srgbClr val="000000"/>
                </a:solidFill>
                <a:effectLst/>
              </a:rPr>
              <a:t>Farbgestaltung und Bilder passend zum Thema.</a:t>
            </a:r>
          </a:p>
          <a:p>
            <a:pPr algn="l">
              <a:buFont typeface="Arial" panose="020B0604020202020204" pitchFamily="34" charset="0"/>
              <a:buChar char="•"/>
            </a:pPr>
            <a:endParaRPr lang="de-DE" dirty="0">
              <a:solidFill>
                <a:srgbClr val="000000"/>
              </a:solidFill>
            </a:endParaRPr>
          </a:p>
          <a:p>
            <a:pPr algn="l">
              <a:buFont typeface="Arial" panose="020B0604020202020204" pitchFamily="34" charset="0"/>
              <a:buChar char="•"/>
            </a:pPr>
            <a:endParaRPr lang="de-DE" b="0" i="0" u="none" strike="noStrike" dirty="0">
              <a:solidFill>
                <a:srgbClr val="000000"/>
              </a:solidFill>
              <a:effectLst/>
            </a:endParaRPr>
          </a:p>
          <a:p>
            <a:pPr marL="0" indent="0" algn="l">
              <a:buNone/>
            </a:pPr>
            <a:r>
              <a:rPr lang="de-DE" dirty="0">
                <a:solidFill>
                  <a:srgbClr val="000000"/>
                </a:solidFill>
              </a:rPr>
              <a:t>Viel Spaß! </a:t>
            </a:r>
            <a:r>
              <a:rPr lang="de-DE" dirty="0">
                <a:solidFill>
                  <a:srgbClr val="000000"/>
                </a:solidFill>
                <a:sym typeface="Wingdings" pitchFamily="2" charset="2"/>
              </a:rPr>
              <a:t></a:t>
            </a:r>
            <a:endParaRPr lang="de-DE" b="0" i="0" u="none" strike="noStrike" dirty="0">
              <a:solidFill>
                <a:srgbClr val="000000"/>
              </a:solidFill>
              <a:effectLst/>
            </a:endParaRPr>
          </a:p>
        </p:txBody>
      </p:sp>
      <p:sp>
        <p:nvSpPr>
          <p:cNvPr id="2" name="Textfeld 1">
            <a:extLst>
              <a:ext uri="{FF2B5EF4-FFF2-40B4-BE49-F238E27FC236}">
                <a16:creationId xmlns:a16="http://schemas.microsoft.com/office/drawing/2014/main" id="{FE24FFD3-DB0B-3F4C-ACE4-FB15D82E4E50}"/>
              </a:ext>
            </a:extLst>
          </p:cNvPr>
          <p:cNvSpPr txBox="1"/>
          <p:nvPr/>
        </p:nvSpPr>
        <p:spPr>
          <a:xfrm>
            <a:off x="1776845" y="3345873"/>
            <a:ext cx="184731" cy="369332"/>
          </a:xfrm>
          <a:prstGeom prst="rect">
            <a:avLst/>
          </a:prstGeom>
          <a:noFill/>
        </p:spPr>
        <p:txBody>
          <a:bodyPr wrap="none" rtlCol="0">
            <a:spAutoFit/>
          </a:bodyPr>
          <a:lstStyle/>
          <a:p>
            <a:endParaRPr lang="de-FR" dirty="0"/>
          </a:p>
        </p:txBody>
      </p:sp>
      <p:pic>
        <p:nvPicPr>
          <p:cNvPr id="3" name="Grafik 2">
            <a:extLst>
              <a:ext uri="{FF2B5EF4-FFF2-40B4-BE49-F238E27FC236}">
                <a16:creationId xmlns:a16="http://schemas.microsoft.com/office/drawing/2014/main" id="{36327DC8-7A20-6AA6-BEFE-D7199341AF22}"/>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A7215F56-6ACD-94FD-4033-B02447394C71}"/>
              </a:ext>
            </a:extLst>
          </p:cNvPr>
          <p:cNvPicPr>
            <a:picLocks noChangeAspect="1"/>
          </p:cNvPicPr>
          <p:nvPr/>
        </p:nvPicPr>
        <p:blipFill>
          <a:blip r:embed="rId4"/>
          <a:stretch>
            <a:fillRect/>
          </a:stretch>
        </p:blipFill>
        <p:spPr>
          <a:xfrm>
            <a:off x="0" y="5808535"/>
            <a:ext cx="2123048" cy="1069446"/>
          </a:xfrm>
          <a:prstGeom prst="rect">
            <a:avLst/>
          </a:prstGeom>
        </p:spPr>
      </p:pic>
      <p:pic>
        <p:nvPicPr>
          <p:cNvPr id="9" name="Grafik 8">
            <a:extLst>
              <a:ext uri="{FF2B5EF4-FFF2-40B4-BE49-F238E27FC236}">
                <a16:creationId xmlns:a16="http://schemas.microsoft.com/office/drawing/2014/main" id="{824A2614-A8A7-AE2B-D168-2D3282A13369}"/>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691574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492E4-9737-7733-4574-A0257ADC1AE2}"/>
              </a:ext>
            </a:extLst>
          </p:cNvPr>
          <p:cNvSpPr>
            <a:spLocks noGrp="1"/>
          </p:cNvSpPr>
          <p:nvPr>
            <p:ph type="title"/>
          </p:nvPr>
        </p:nvSpPr>
        <p:spPr/>
        <p:txBody>
          <a:bodyPr/>
          <a:lstStyle/>
          <a:p>
            <a:r>
              <a:rPr lang="de-DE" b="1" dirty="0"/>
              <a:t>Pause </a:t>
            </a:r>
          </a:p>
        </p:txBody>
      </p:sp>
      <p:pic>
        <p:nvPicPr>
          <p:cNvPr id="8" name="Inhaltsplatzhalter 7" descr="Obstschüssel">
            <a:extLst>
              <a:ext uri="{FF2B5EF4-FFF2-40B4-BE49-F238E27FC236}">
                <a16:creationId xmlns:a16="http://schemas.microsoft.com/office/drawing/2014/main" id="{7D1E6E88-C613-FA09-34EF-7B379E63C8F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743121" y="2208113"/>
            <a:ext cx="2777364" cy="2777364"/>
          </a:xfrm>
        </p:spPr>
      </p:pic>
      <p:pic>
        <p:nvPicPr>
          <p:cNvPr id="10" name="Grafik 9" descr="Kaffee">
            <a:extLst>
              <a:ext uri="{FF2B5EF4-FFF2-40B4-BE49-F238E27FC236}">
                <a16:creationId xmlns:a16="http://schemas.microsoft.com/office/drawing/2014/main" id="{9EF219FC-BDF3-64AD-4718-ADD68A6A41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8392" y="1709874"/>
            <a:ext cx="3312017" cy="3312017"/>
          </a:xfrm>
          <a:prstGeom prst="rect">
            <a:avLst/>
          </a:prstGeom>
        </p:spPr>
      </p:pic>
      <p:pic>
        <p:nvPicPr>
          <p:cNvPr id="3" name="Grafik 2">
            <a:extLst>
              <a:ext uri="{FF2B5EF4-FFF2-40B4-BE49-F238E27FC236}">
                <a16:creationId xmlns:a16="http://schemas.microsoft.com/office/drawing/2014/main" id="{694A2B3B-AC91-1DDB-4FD5-B670C471FB4A}"/>
              </a:ext>
            </a:extLst>
          </p:cNvPr>
          <p:cNvPicPr>
            <a:picLocks noChangeAspect="1"/>
          </p:cNvPicPr>
          <p:nvPr/>
        </p:nvPicPr>
        <p:blipFill>
          <a:blip r:embed="rId7"/>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C1544A50-D88E-96A2-D797-31FB60D472E4}"/>
              </a:ext>
            </a:extLst>
          </p:cNvPr>
          <p:cNvPicPr>
            <a:picLocks noChangeAspect="1"/>
          </p:cNvPicPr>
          <p:nvPr/>
        </p:nvPicPr>
        <p:blipFill>
          <a:blip r:embed="rId8"/>
          <a:stretch>
            <a:fillRect/>
          </a:stretch>
        </p:blipFill>
        <p:spPr>
          <a:xfrm>
            <a:off x="0" y="5808535"/>
            <a:ext cx="2123048" cy="1069446"/>
          </a:xfrm>
          <a:prstGeom prst="rect">
            <a:avLst/>
          </a:prstGeom>
        </p:spPr>
      </p:pic>
      <p:pic>
        <p:nvPicPr>
          <p:cNvPr id="7" name="Grafik 6">
            <a:extLst>
              <a:ext uri="{FF2B5EF4-FFF2-40B4-BE49-F238E27FC236}">
                <a16:creationId xmlns:a16="http://schemas.microsoft.com/office/drawing/2014/main" id="{DD6D2938-5661-3B16-A9E3-81350D2B2057}"/>
              </a:ext>
            </a:extLst>
          </p:cNvPr>
          <p:cNvPicPr>
            <a:picLocks noChangeAspect="1"/>
          </p:cNvPicPr>
          <p:nvPr/>
        </p:nvPicPr>
        <p:blipFill>
          <a:blip r:embed="rId9"/>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266936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A757A-A3E1-CD42-B855-641A83D173CE}"/>
              </a:ext>
            </a:extLst>
          </p:cNvPr>
          <p:cNvSpPr>
            <a:spLocks noGrp="1"/>
          </p:cNvSpPr>
          <p:nvPr>
            <p:ph type="title"/>
          </p:nvPr>
        </p:nvSpPr>
        <p:spPr/>
        <p:txBody>
          <a:bodyPr/>
          <a:lstStyle/>
          <a:p>
            <a:r>
              <a:rPr lang="de-DE" b="1" dirty="0"/>
              <a:t>Vorbereitung einer Präsentation</a:t>
            </a:r>
          </a:p>
        </p:txBody>
      </p:sp>
      <p:sp>
        <p:nvSpPr>
          <p:cNvPr id="3" name="Textplatzhalter 2">
            <a:extLst>
              <a:ext uri="{FF2B5EF4-FFF2-40B4-BE49-F238E27FC236}">
                <a16:creationId xmlns:a16="http://schemas.microsoft.com/office/drawing/2014/main" id="{D0D7731A-A5F1-3C41-B92E-9EB22FDD28A2}"/>
              </a:ext>
            </a:extLst>
          </p:cNvPr>
          <p:cNvSpPr>
            <a:spLocks noGrp="1"/>
          </p:cNvSpPr>
          <p:nvPr>
            <p:ph idx="1"/>
          </p:nvPr>
        </p:nvSpPr>
        <p:spPr/>
        <p:txBody>
          <a:bodyPr>
            <a:normAutofit/>
          </a:bodyPr>
          <a:lstStyle/>
          <a:p>
            <a:r>
              <a:rPr lang="de-DE" sz="2800" dirty="0">
                <a:solidFill>
                  <a:schemeClr val="tx1"/>
                </a:solidFill>
              </a:rPr>
              <a:t>Bereitet eine Präsentation vor! </a:t>
            </a:r>
          </a:p>
          <a:p>
            <a:endParaRPr lang="de-DE" sz="2800" dirty="0">
              <a:solidFill>
                <a:schemeClr val="tx1"/>
              </a:solidFill>
            </a:endParaRPr>
          </a:p>
          <a:p>
            <a:r>
              <a:rPr lang="de-DE" sz="2800" dirty="0">
                <a:solidFill>
                  <a:schemeClr val="tx1"/>
                </a:solidFill>
              </a:rPr>
              <a:t>Denkt dabei an die Poster-Werkstatt und die Fakten, die ihr heute gelernt habt.</a:t>
            </a:r>
            <a:br>
              <a:rPr lang="de-DE" sz="2800" dirty="0">
                <a:solidFill>
                  <a:schemeClr val="tx1"/>
                </a:solidFill>
              </a:rPr>
            </a:br>
            <a:endParaRPr lang="de-DE" sz="2800" dirty="0">
              <a:solidFill>
                <a:schemeClr val="tx1"/>
              </a:solidFill>
            </a:endParaRPr>
          </a:p>
          <a:p>
            <a:r>
              <a:rPr lang="de-DE" sz="2200" b="1" dirty="0">
                <a:solidFill>
                  <a:schemeClr val="tx1"/>
                </a:solidFill>
              </a:rPr>
              <a:t>Struktur:</a:t>
            </a:r>
          </a:p>
          <a:p>
            <a:pPr marL="514350" indent="-514350">
              <a:buAutoNum type="arabicPeriod"/>
            </a:pPr>
            <a:r>
              <a:rPr lang="de-DE" sz="2200" dirty="0">
                <a:solidFill>
                  <a:schemeClr val="tx1"/>
                </a:solidFill>
              </a:rPr>
              <a:t>Problem </a:t>
            </a:r>
          </a:p>
          <a:p>
            <a:pPr marL="514350" indent="-514350">
              <a:buAutoNum type="arabicPeriod"/>
            </a:pPr>
            <a:r>
              <a:rPr lang="de-DE" sz="2200" dirty="0">
                <a:solidFill>
                  <a:schemeClr val="tx1"/>
                </a:solidFill>
              </a:rPr>
              <a:t>Reflexion </a:t>
            </a:r>
          </a:p>
          <a:p>
            <a:pPr marL="514350" indent="-514350">
              <a:buAutoNum type="arabicPeriod"/>
            </a:pPr>
            <a:r>
              <a:rPr lang="de-DE" sz="2200" dirty="0">
                <a:solidFill>
                  <a:schemeClr val="tx1"/>
                </a:solidFill>
              </a:rPr>
              <a:t>Botschaft </a:t>
            </a:r>
          </a:p>
        </p:txBody>
      </p:sp>
      <p:pic>
        <p:nvPicPr>
          <p:cNvPr id="4" name="Grafik 3">
            <a:extLst>
              <a:ext uri="{FF2B5EF4-FFF2-40B4-BE49-F238E27FC236}">
                <a16:creationId xmlns:a16="http://schemas.microsoft.com/office/drawing/2014/main" id="{CEF20C92-DFE4-C7FB-2887-122A4F840D34}"/>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876FC076-9189-2DBF-9554-A8140DE3E27A}"/>
              </a:ext>
            </a:extLst>
          </p:cNvPr>
          <p:cNvPicPr>
            <a:picLocks noChangeAspect="1"/>
          </p:cNvPicPr>
          <p:nvPr/>
        </p:nvPicPr>
        <p:blipFill>
          <a:blip r:embed="rId4"/>
          <a:stretch>
            <a:fillRect/>
          </a:stretch>
        </p:blipFill>
        <p:spPr>
          <a:xfrm>
            <a:off x="0" y="5808535"/>
            <a:ext cx="2123048" cy="1069446"/>
          </a:xfrm>
          <a:prstGeom prst="rect">
            <a:avLst/>
          </a:prstGeom>
        </p:spPr>
      </p:pic>
      <p:pic>
        <p:nvPicPr>
          <p:cNvPr id="7" name="Grafik 6">
            <a:extLst>
              <a:ext uri="{FF2B5EF4-FFF2-40B4-BE49-F238E27FC236}">
                <a16:creationId xmlns:a16="http://schemas.microsoft.com/office/drawing/2014/main" id="{7F5EC40A-BD78-4232-E8C8-CAA41D55E67E}"/>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043086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95340279-29C8-A48E-311D-BB02D5DF8051}"/>
              </a:ext>
            </a:extLst>
          </p:cNvPr>
          <p:cNvPicPr>
            <a:picLocks noChangeAspect="1"/>
          </p:cNvPicPr>
          <p:nvPr/>
        </p:nvPicPr>
        <p:blipFill>
          <a:blip r:embed="rId3"/>
          <a:stretch>
            <a:fillRect/>
          </a:stretch>
        </p:blipFill>
        <p:spPr>
          <a:xfrm>
            <a:off x="0" y="5808535"/>
            <a:ext cx="2123048" cy="1069446"/>
          </a:xfrm>
          <a:prstGeom prst="rect">
            <a:avLst/>
          </a:prstGeom>
        </p:spPr>
      </p:pic>
      <p:pic>
        <p:nvPicPr>
          <p:cNvPr id="7" name="Grafik 6">
            <a:extLst>
              <a:ext uri="{FF2B5EF4-FFF2-40B4-BE49-F238E27FC236}">
                <a16:creationId xmlns:a16="http://schemas.microsoft.com/office/drawing/2014/main" id="{7C91070C-3937-08BD-E9F4-61CFC8F3FBF3}"/>
              </a:ext>
            </a:extLst>
          </p:cNvPr>
          <p:cNvPicPr>
            <a:picLocks noChangeAspect="1"/>
          </p:cNvPicPr>
          <p:nvPr/>
        </p:nvPicPr>
        <p:blipFill>
          <a:blip r:embed="rId4"/>
          <a:stretch>
            <a:fillRect/>
          </a:stretch>
        </p:blipFill>
        <p:spPr>
          <a:xfrm>
            <a:off x="9200644" y="6232722"/>
            <a:ext cx="2991355" cy="625278"/>
          </a:xfrm>
          <a:prstGeom prst="rect">
            <a:avLst/>
          </a:prstGeom>
        </p:spPr>
      </p:pic>
      <p:sp>
        <p:nvSpPr>
          <p:cNvPr id="2" name="Titel 1">
            <a:extLst>
              <a:ext uri="{FF2B5EF4-FFF2-40B4-BE49-F238E27FC236}">
                <a16:creationId xmlns:a16="http://schemas.microsoft.com/office/drawing/2014/main" id="{216F681B-3D43-CEB0-5308-9FF0876CFD08}"/>
              </a:ext>
            </a:extLst>
          </p:cNvPr>
          <p:cNvSpPr>
            <a:spLocks noGrp="1"/>
          </p:cNvSpPr>
          <p:nvPr>
            <p:ph type="title"/>
          </p:nvPr>
        </p:nvSpPr>
        <p:spPr>
          <a:xfrm>
            <a:off x="799439" y="-37749"/>
            <a:ext cx="10515600" cy="1325563"/>
          </a:xfrm>
        </p:spPr>
        <p:txBody>
          <a:bodyPr/>
          <a:lstStyle/>
          <a:p>
            <a:r>
              <a:rPr lang="de-DE" b="1" dirty="0"/>
              <a:t>Unsere Gäste </a:t>
            </a:r>
          </a:p>
        </p:txBody>
      </p:sp>
      <p:sp>
        <p:nvSpPr>
          <p:cNvPr id="6" name="Textfeld 5">
            <a:extLst>
              <a:ext uri="{FF2B5EF4-FFF2-40B4-BE49-F238E27FC236}">
                <a16:creationId xmlns:a16="http://schemas.microsoft.com/office/drawing/2014/main" id="{17B7E39E-1F08-4625-6CFA-8C0460122E7F}"/>
              </a:ext>
            </a:extLst>
          </p:cNvPr>
          <p:cNvSpPr txBox="1"/>
          <p:nvPr/>
        </p:nvSpPr>
        <p:spPr>
          <a:xfrm>
            <a:off x="5017477" y="2590800"/>
            <a:ext cx="2111155" cy="369332"/>
          </a:xfrm>
          <a:prstGeom prst="rect">
            <a:avLst/>
          </a:prstGeom>
          <a:noFill/>
        </p:spPr>
        <p:txBody>
          <a:bodyPr wrap="none" rtlCol="0">
            <a:spAutoFit/>
          </a:bodyPr>
          <a:lstStyle/>
          <a:p>
            <a:r>
              <a:rPr lang="de-FR"/>
              <a:t>Michael Jäger Grüne</a:t>
            </a:r>
          </a:p>
        </p:txBody>
      </p:sp>
    </p:spTree>
    <p:extLst>
      <p:ext uri="{BB962C8B-B14F-4D97-AF65-F5344CB8AC3E}">
        <p14:creationId xmlns:p14="http://schemas.microsoft.com/office/powerpoint/2010/main" val="591774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C8D9E-2BB0-1E19-6531-4B563AAC937D}"/>
              </a:ext>
            </a:extLst>
          </p:cNvPr>
          <p:cNvSpPr>
            <a:spLocks noGrp="1"/>
          </p:cNvSpPr>
          <p:nvPr>
            <p:ph type="title"/>
          </p:nvPr>
        </p:nvSpPr>
        <p:spPr>
          <a:xfrm>
            <a:off x="2123048" y="2670412"/>
            <a:ext cx="10515600" cy="2852737"/>
          </a:xfrm>
        </p:spPr>
        <p:txBody>
          <a:bodyPr/>
          <a:lstStyle/>
          <a:p>
            <a:r>
              <a:rPr lang="de-FR" dirty="0"/>
              <a:t>Vorstellung eurer Ideen </a:t>
            </a:r>
          </a:p>
        </p:txBody>
      </p:sp>
      <p:sp>
        <p:nvSpPr>
          <p:cNvPr id="3" name="Textplatzhalter 2">
            <a:extLst>
              <a:ext uri="{FF2B5EF4-FFF2-40B4-BE49-F238E27FC236}">
                <a16:creationId xmlns:a16="http://schemas.microsoft.com/office/drawing/2014/main" id="{88A87251-D98A-58B9-23F3-35DF35B26486}"/>
              </a:ext>
            </a:extLst>
          </p:cNvPr>
          <p:cNvSpPr>
            <a:spLocks noGrp="1"/>
          </p:cNvSpPr>
          <p:nvPr>
            <p:ph type="body" idx="1"/>
          </p:nvPr>
        </p:nvSpPr>
        <p:spPr/>
        <p:txBody>
          <a:bodyPr/>
          <a:lstStyle/>
          <a:p>
            <a:endParaRPr lang="de-FR" dirty="0"/>
          </a:p>
        </p:txBody>
      </p:sp>
      <p:pic>
        <p:nvPicPr>
          <p:cNvPr id="4" name="Grafik 3">
            <a:extLst>
              <a:ext uri="{FF2B5EF4-FFF2-40B4-BE49-F238E27FC236}">
                <a16:creationId xmlns:a16="http://schemas.microsoft.com/office/drawing/2014/main" id="{4FB8574D-2A42-57DB-A26C-32B2FE868159}"/>
              </a:ext>
            </a:extLst>
          </p:cNvPr>
          <p:cNvPicPr>
            <a:picLocks noChangeAspect="1"/>
          </p:cNvPicPr>
          <p:nvPr/>
        </p:nvPicPr>
        <p:blipFill>
          <a:blip r:embed="rId3"/>
          <a:stretch>
            <a:fillRect/>
          </a:stretch>
        </p:blipFill>
        <p:spPr>
          <a:xfrm>
            <a:off x="3393034" y="-75416"/>
            <a:ext cx="5598565" cy="5598565"/>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DDB4D355-CD15-5D15-2E08-839CDC455D10}"/>
              </a:ext>
            </a:extLst>
          </p:cNvPr>
          <p:cNvPicPr>
            <a:picLocks noChangeAspect="1"/>
          </p:cNvPicPr>
          <p:nvPr/>
        </p:nvPicPr>
        <p:blipFill>
          <a:blip r:embed="rId4"/>
          <a:stretch>
            <a:fillRect/>
          </a:stretch>
        </p:blipFill>
        <p:spPr>
          <a:xfrm>
            <a:off x="0" y="5808535"/>
            <a:ext cx="2123048" cy="1069446"/>
          </a:xfrm>
          <a:prstGeom prst="rect">
            <a:avLst/>
          </a:prstGeom>
        </p:spPr>
      </p:pic>
      <p:pic>
        <p:nvPicPr>
          <p:cNvPr id="6" name="Grafik 5">
            <a:extLst>
              <a:ext uri="{FF2B5EF4-FFF2-40B4-BE49-F238E27FC236}">
                <a16:creationId xmlns:a16="http://schemas.microsoft.com/office/drawing/2014/main" id="{28BF7E4D-5FB7-F4BD-6BD0-02CF0C5DB0F4}"/>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776645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48202" y="441935"/>
            <a:ext cx="5459896" cy="901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734088" y="1091520"/>
            <a:ext cx="1474396" cy="4096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5A110B24-0084-6A49-8CD2-0D053E86E69C}"/>
              </a:ext>
            </a:extLst>
          </p:cNvPr>
          <p:cNvSpPr txBox="1"/>
          <p:nvPr/>
        </p:nvSpPr>
        <p:spPr>
          <a:xfrm>
            <a:off x="734088" y="4452726"/>
            <a:ext cx="10319659" cy="1200329"/>
          </a:xfrm>
          <a:prstGeom prst="rect">
            <a:avLst/>
          </a:prstGeom>
          <a:noFill/>
        </p:spPr>
        <p:txBody>
          <a:bodyPr wrap="square" rtlCol="0">
            <a:spAutoFit/>
          </a:bodyPr>
          <a:lstStyle/>
          <a:p>
            <a:pPr algn="ctr"/>
            <a:r>
              <a:rPr lang="de-DE" sz="7200" b="1" dirty="0">
                <a:latin typeface="+mj-lt"/>
              </a:rPr>
              <a:t>Reflexion und Evaluation</a:t>
            </a:r>
            <a:endParaRPr lang="de-DE" sz="7200" b="1" dirty="0">
              <a:solidFill>
                <a:srgbClr val="242852"/>
              </a:solidFill>
              <a:latin typeface="+mj-lt"/>
            </a:endParaRPr>
          </a:p>
        </p:txBody>
      </p:sp>
      <p:sp>
        <p:nvSpPr>
          <p:cNvPr id="5" name="Textfeld 4">
            <a:extLst>
              <a:ext uri="{FF2B5EF4-FFF2-40B4-BE49-F238E27FC236}">
                <a16:creationId xmlns:a16="http://schemas.microsoft.com/office/drawing/2014/main" id="{08FC8798-1E93-DB48-AE79-32325E3AD936}"/>
              </a:ext>
            </a:extLst>
          </p:cNvPr>
          <p:cNvSpPr txBox="1"/>
          <p:nvPr/>
        </p:nvSpPr>
        <p:spPr>
          <a:xfrm>
            <a:off x="4314825" y="3914775"/>
            <a:ext cx="184731" cy="369332"/>
          </a:xfrm>
          <a:prstGeom prst="rect">
            <a:avLst/>
          </a:prstGeom>
          <a:noFill/>
        </p:spPr>
        <p:txBody>
          <a:bodyPr wrap="none" rtlCol="0">
            <a:spAutoFit/>
          </a:bodyPr>
          <a:lstStyle/>
          <a:p>
            <a:endParaRPr lang="de-DE"/>
          </a:p>
        </p:txBody>
      </p:sp>
      <p:pic>
        <p:nvPicPr>
          <p:cNvPr id="13" name="Bild 4">
            <a:extLst>
              <a:ext uri="{FF2B5EF4-FFF2-40B4-BE49-F238E27FC236}">
                <a16:creationId xmlns:a16="http://schemas.microsoft.com/office/drawing/2014/main" id="{170F274A-4054-4D73-A4F1-A9A2CA79A1D5}"/>
              </a:ext>
            </a:extLst>
          </p:cNvPr>
          <p:cNvPicPr>
            <a:picLocks noChangeAspect="1"/>
          </p:cNvPicPr>
          <p:nvPr/>
        </p:nvPicPr>
        <p:blipFill>
          <a:blip r:embed="rId3"/>
          <a:stretch>
            <a:fillRect/>
          </a:stretch>
        </p:blipFill>
        <p:spPr>
          <a:xfrm>
            <a:off x="3073359" y="733941"/>
            <a:ext cx="5461000" cy="3365500"/>
          </a:xfrm>
          <a:prstGeom prst="rect">
            <a:avLst/>
          </a:prstGeom>
        </p:spPr>
      </p:pic>
      <p:pic>
        <p:nvPicPr>
          <p:cNvPr id="2" name="Grafik 1">
            <a:extLst>
              <a:ext uri="{FF2B5EF4-FFF2-40B4-BE49-F238E27FC236}">
                <a16:creationId xmlns:a16="http://schemas.microsoft.com/office/drawing/2014/main" id="{F8256712-7926-C3F0-BD56-2D9668E9A65D}"/>
              </a:ext>
            </a:extLst>
          </p:cNvPr>
          <p:cNvPicPr>
            <a:picLocks noChangeAspect="1"/>
          </p:cNvPicPr>
          <p:nvPr/>
        </p:nvPicPr>
        <p:blipFill>
          <a:blip r:embed="rId4"/>
          <a:stretch>
            <a:fillRect/>
          </a:stretch>
        </p:blipFill>
        <p:spPr>
          <a:xfrm>
            <a:off x="9453717" y="-448783"/>
            <a:ext cx="2531806" cy="25318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BB7E003E-B86E-F735-D0F9-81E7D91D0BB2}"/>
              </a:ext>
            </a:extLst>
          </p:cNvPr>
          <p:cNvPicPr>
            <a:picLocks noChangeAspect="1"/>
          </p:cNvPicPr>
          <p:nvPr/>
        </p:nvPicPr>
        <p:blipFill>
          <a:blip r:embed="rId5"/>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2174077C-D6EA-B8D8-9A14-6CA0FAB7F464}"/>
              </a:ext>
            </a:extLst>
          </p:cNvPr>
          <p:cNvPicPr>
            <a:picLocks noChangeAspect="1"/>
          </p:cNvPicPr>
          <p:nvPr/>
        </p:nvPicPr>
        <p:blipFill>
          <a:blip r:embed="rId6"/>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614326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a:extLst>
              <a:ext uri="{FF2B5EF4-FFF2-40B4-BE49-F238E27FC236}">
                <a16:creationId xmlns:a16="http://schemas.microsoft.com/office/drawing/2014/main" id="{835CBFA5-2E16-6445-9143-D0EDAC0C87E1}"/>
              </a:ext>
            </a:extLst>
          </p:cNvPr>
          <p:cNvSpPr>
            <a:spLocks noGrp="1" noChangeAspect="1" noChangeArrowheads="1"/>
          </p:cNvSpPr>
          <p:nvPr>
            <p:ph type="title"/>
          </p:nvPr>
        </p:nvSpPr>
        <p:spPr bwMode="auto">
          <a:xfrm>
            <a:off x="512873" y="412566"/>
            <a:ext cx="10515600" cy="2852737"/>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r>
              <a:rPr lang="de-DE" b="1" dirty="0" err="1"/>
              <a:t>Mentimeter</a:t>
            </a:r>
            <a:r>
              <a:rPr lang="de-DE" b="1" dirty="0"/>
              <a:t>-Evaluation </a:t>
            </a:r>
          </a:p>
        </p:txBody>
      </p:sp>
      <p:pic>
        <p:nvPicPr>
          <p:cNvPr id="3" name="Grafik 2">
            <a:extLst>
              <a:ext uri="{FF2B5EF4-FFF2-40B4-BE49-F238E27FC236}">
                <a16:creationId xmlns:a16="http://schemas.microsoft.com/office/drawing/2014/main" id="{75A1EA11-F6F3-8269-48CF-3358ABF96C85}"/>
              </a:ext>
            </a:extLst>
          </p:cNvPr>
          <p:cNvPicPr>
            <a:picLocks noChangeAspect="1"/>
          </p:cNvPicPr>
          <p:nvPr/>
        </p:nvPicPr>
        <p:blipFill>
          <a:blip r:embed="rId2"/>
          <a:stretch>
            <a:fillRect/>
          </a:stretch>
        </p:blipFill>
        <p:spPr>
          <a:xfrm>
            <a:off x="3142739" y="1709139"/>
            <a:ext cx="5038213" cy="5038213"/>
          </a:xfrm>
          <a:prstGeom prst="rect">
            <a:avLst/>
          </a:prstGeom>
        </p:spPr>
      </p:pic>
      <p:pic>
        <p:nvPicPr>
          <p:cNvPr id="4" name="Grafik 3">
            <a:extLst>
              <a:ext uri="{FF2B5EF4-FFF2-40B4-BE49-F238E27FC236}">
                <a16:creationId xmlns:a16="http://schemas.microsoft.com/office/drawing/2014/main" id="{06617D64-2C68-D44A-8C2C-6ED5EA9C1DBE}"/>
              </a:ext>
            </a:extLst>
          </p:cNvPr>
          <p:cNvPicPr>
            <a:picLocks noChangeAspect="1"/>
          </p:cNvPicPr>
          <p:nvPr/>
        </p:nvPicPr>
        <p:blipFill>
          <a:blip r:embed="rId3"/>
          <a:stretch>
            <a:fillRect/>
          </a:stretch>
        </p:blipFill>
        <p:spPr>
          <a:xfrm>
            <a:off x="9453717" y="-448783"/>
            <a:ext cx="2531806" cy="25318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B156EFCA-385C-2E27-A122-024349D05496}"/>
              </a:ext>
            </a:extLst>
          </p:cNvPr>
          <p:cNvPicPr>
            <a:picLocks noChangeAspect="1"/>
          </p:cNvPicPr>
          <p:nvPr/>
        </p:nvPicPr>
        <p:blipFill>
          <a:blip r:embed="rId4"/>
          <a:stretch>
            <a:fillRect/>
          </a:stretch>
        </p:blipFill>
        <p:spPr>
          <a:xfrm>
            <a:off x="0" y="5808535"/>
            <a:ext cx="2123048" cy="1069446"/>
          </a:xfrm>
          <a:prstGeom prst="rect">
            <a:avLst/>
          </a:prstGeom>
        </p:spPr>
      </p:pic>
      <p:pic>
        <p:nvPicPr>
          <p:cNvPr id="8" name="Grafik 7">
            <a:extLst>
              <a:ext uri="{FF2B5EF4-FFF2-40B4-BE49-F238E27FC236}">
                <a16:creationId xmlns:a16="http://schemas.microsoft.com/office/drawing/2014/main" id="{B4BD9EF3-FDBD-44E5-C5E7-8076E2FE010B}"/>
              </a:ext>
            </a:extLst>
          </p:cNvPr>
          <p:cNvPicPr>
            <a:picLocks noChangeAspect="1"/>
          </p:cNvPicPr>
          <p:nvPr/>
        </p:nvPicPr>
        <p:blipFill>
          <a:blip r:embed="rId5"/>
          <a:stretch>
            <a:fillRect/>
          </a:stretch>
        </p:blipFill>
        <p:spPr>
          <a:xfrm>
            <a:off x="9200644" y="6232722"/>
            <a:ext cx="2991355" cy="625278"/>
          </a:xfrm>
          <a:prstGeom prst="rect">
            <a:avLst/>
          </a:prstGeom>
        </p:spPr>
      </p:pic>
    </p:spTree>
    <p:extLst>
      <p:ext uri="{BB962C8B-B14F-4D97-AF65-F5344CB8AC3E}">
        <p14:creationId xmlns:p14="http://schemas.microsoft.com/office/powerpoint/2010/main" val="1075635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DF91C-46A1-2952-91C3-97A444A43EB0}"/>
              </a:ext>
            </a:extLst>
          </p:cNvPr>
          <p:cNvSpPr>
            <a:spLocks noGrp="1"/>
          </p:cNvSpPr>
          <p:nvPr>
            <p:ph type="title"/>
          </p:nvPr>
        </p:nvSpPr>
        <p:spPr/>
        <p:txBody>
          <a:bodyPr/>
          <a:lstStyle/>
          <a:p>
            <a:endParaRPr lang="de-FR" b="1" dirty="0"/>
          </a:p>
        </p:txBody>
      </p:sp>
      <p:sp>
        <p:nvSpPr>
          <p:cNvPr id="3" name="Inhaltsplatzhalter 2">
            <a:extLst>
              <a:ext uri="{FF2B5EF4-FFF2-40B4-BE49-F238E27FC236}">
                <a16:creationId xmlns:a16="http://schemas.microsoft.com/office/drawing/2014/main" id="{EC950DFA-A740-58BA-C3DE-C09EEBFF3DE7}"/>
              </a:ext>
            </a:extLst>
          </p:cNvPr>
          <p:cNvSpPr>
            <a:spLocks noGrp="1"/>
          </p:cNvSpPr>
          <p:nvPr>
            <p:ph idx="1"/>
          </p:nvPr>
        </p:nvSpPr>
        <p:spPr>
          <a:xfrm>
            <a:off x="838200" y="2526643"/>
            <a:ext cx="10515600" cy="4351338"/>
          </a:xfrm>
        </p:spPr>
        <p:txBody>
          <a:bodyPr/>
          <a:lstStyle/>
          <a:p>
            <a:pPr marL="0" indent="0" algn="just">
              <a:buNone/>
            </a:pPr>
            <a:r>
              <a:rPr lang="de-DE" sz="2800" b="0" i="0" u="none" strike="noStrike" dirty="0">
                <a:solidFill>
                  <a:schemeClr val="tx1"/>
                </a:solidFill>
                <a:effectLst/>
              </a:rPr>
              <a:t>Von der Europäischen Union finanziert. Die geäußerten Ansichten und Meinungen entsprechen jedoch ausschließlich denen des Autors bzw. der Autoren und spiegeln nicht zwingend die der Europäischen Union oder der Europäischen Kommission wider. Weder die Europäische Union noch die Europäische Kommission können dafür verantwortlich gemacht werden.</a:t>
            </a:r>
            <a:endParaRPr lang="de-DE" sz="2800" dirty="0">
              <a:solidFill>
                <a:schemeClr val="tx1"/>
              </a:solidFill>
            </a:endParaRPr>
          </a:p>
          <a:p>
            <a:pPr marL="0" indent="0">
              <a:buNone/>
            </a:pPr>
            <a:endParaRPr lang="de-FR" dirty="0"/>
          </a:p>
        </p:txBody>
      </p:sp>
      <p:pic>
        <p:nvPicPr>
          <p:cNvPr id="4" name="Grafik 3" descr="Ein Bild, das Text enthält.&#10;&#10;Automatisch generierte Beschreibung">
            <a:extLst>
              <a:ext uri="{FF2B5EF4-FFF2-40B4-BE49-F238E27FC236}">
                <a16:creationId xmlns:a16="http://schemas.microsoft.com/office/drawing/2014/main" id="{506A5940-1ED4-63E2-27A7-01EB37437170}"/>
              </a:ext>
            </a:extLst>
          </p:cNvPr>
          <p:cNvPicPr>
            <a:picLocks noChangeAspect="1"/>
          </p:cNvPicPr>
          <p:nvPr/>
        </p:nvPicPr>
        <p:blipFill>
          <a:blip r:embed="rId2"/>
          <a:stretch>
            <a:fillRect/>
          </a:stretch>
        </p:blipFill>
        <p:spPr>
          <a:xfrm>
            <a:off x="0" y="5808535"/>
            <a:ext cx="2123048" cy="1069446"/>
          </a:xfrm>
          <a:prstGeom prst="rect">
            <a:avLst/>
          </a:prstGeom>
        </p:spPr>
      </p:pic>
      <p:pic>
        <p:nvPicPr>
          <p:cNvPr id="5" name="Grafik 4">
            <a:extLst>
              <a:ext uri="{FF2B5EF4-FFF2-40B4-BE49-F238E27FC236}">
                <a16:creationId xmlns:a16="http://schemas.microsoft.com/office/drawing/2014/main" id="{CF84736F-EC42-77A8-5C39-0341C76E45C2}"/>
              </a:ext>
            </a:extLst>
          </p:cNvPr>
          <p:cNvPicPr>
            <a:picLocks noChangeAspect="1"/>
          </p:cNvPicPr>
          <p:nvPr/>
        </p:nvPicPr>
        <p:blipFill>
          <a:blip r:embed="rId3"/>
          <a:stretch>
            <a:fillRect/>
          </a:stretch>
        </p:blipFill>
        <p:spPr>
          <a:xfrm>
            <a:off x="9200644" y="6232722"/>
            <a:ext cx="2991355" cy="625278"/>
          </a:xfrm>
          <a:prstGeom prst="rect">
            <a:avLst/>
          </a:prstGeom>
        </p:spPr>
      </p:pic>
      <p:pic>
        <p:nvPicPr>
          <p:cNvPr id="6" name="Grafik 5">
            <a:extLst>
              <a:ext uri="{FF2B5EF4-FFF2-40B4-BE49-F238E27FC236}">
                <a16:creationId xmlns:a16="http://schemas.microsoft.com/office/drawing/2014/main" id="{0D36A7A5-9FB4-EB45-8CF1-21F34796480E}"/>
              </a:ext>
            </a:extLst>
          </p:cNvPr>
          <p:cNvPicPr>
            <a:picLocks noChangeAspect="1"/>
          </p:cNvPicPr>
          <p:nvPr/>
        </p:nvPicPr>
        <p:blipFill>
          <a:blip r:embed="rId4"/>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277454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0C7C3-C9ED-934B-ABD0-B3BB09186E14}"/>
              </a:ext>
            </a:extLst>
          </p:cNvPr>
          <p:cNvSpPr>
            <a:spLocks noGrp="1"/>
          </p:cNvSpPr>
          <p:nvPr>
            <p:ph type="title"/>
          </p:nvPr>
        </p:nvSpPr>
        <p:spPr/>
        <p:txBody>
          <a:bodyPr/>
          <a:lstStyle/>
          <a:p>
            <a:r>
              <a:rPr lang="de-DE" b="1" dirty="0"/>
              <a:t>Bevor wir weitermachen…</a:t>
            </a:r>
          </a:p>
        </p:txBody>
      </p:sp>
      <p:sp>
        <p:nvSpPr>
          <p:cNvPr id="3" name="Inhaltsplatzhalter 2">
            <a:extLst>
              <a:ext uri="{FF2B5EF4-FFF2-40B4-BE49-F238E27FC236}">
                <a16:creationId xmlns:a16="http://schemas.microsoft.com/office/drawing/2014/main" id="{087C571F-E0C8-4741-B45A-DBB503FD053E}"/>
              </a:ext>
            </a:extLst>
          </p:cNvPr>
          <p:cNvSpPr>
            <a:spLocks noGrp="1"/>
          </p:cNvSpPr>
          <p:nvPr>
            <p:ph idx="1"/>
          </p:nvPr>
        </p:nvSpPr>
        <p:spPr/>
        <p:txBody>
          <a:bodyPr/>
          <a:lstStyle/>
          <a:p>
            <a:endParaRPr lang="de-DE" dirty="0"/>
          </a:p>
          <a:p>
            <a:pPr marL="0" indent="0">
              <a:buNone/>
            </a:pPr>
            <a:endParaRPr lang="de-DE" dirty="0"/>
          </a:p>
          <a:p>
            <a:endParaRPr lang="de-DE" dirty="0"/>
          </a:p>
          <a:p>
            <a:pPr marL="0" indent="0">
              <a:buNone/>
            </a:pPr>
            <a:r>
              <a:rPr lang="de-DE" dirty="0"/>
              <a:t>… wie nutzt ihr eigentlich soziale Medien?</a:t>
            </a:r>
          </a:p>
        </p:txBody>
      </p:sp>
      <p:pic>
        <p:nvPicPr>
          <p:cNvPr id="4" name="Grafik 3" descr="Ein Bild, das Text enthält.&#10;&#10;Automatisch generierte Beschreibung">
            <a:extLst>
              <a:ext uri="{FF2B5EF4-FFF2-40B4-BE49-F238E27FC236}">
                <a16:creationId xmlns:a16="http://schemas.microsoft.com/office/drawing/2014/main" id="{BA6BF603-059C-2F4A-CC50-478FEA6C4AF0}"/>
              </a:ext>
            </a:extLst>
          </p:cNvPr>
          <p:cNvPicPr>
            <a:picLocks noChangeAspect="1"/>
          </p:cNvPicPr>
          <p:nvPr/>
        </p:nvPicPr>
        <p:blipFill>
          <a:blip r:embed="rId3"/>
          <a:stretch>
            <a:fillRect/>
          </a:stretch>
        </p:blipFill>
        <p:spPr>
          <a:xfrm>
            <a:off x="0" y="5808535"/>
            <a:ext cx="2123048" cy="1069446"/>
          </a:xfrm>
          <a:prstGeom prst="rect">
            <a:avLst/>
          </a:prstGeom>
        </p:spPr>
      </p:pic>
      <p:pic>
        <p:nvPicPr>
          <p:cNvPr id="5" name="Grafik 4">
            <a:extLst>
              <a:ext uri="{FF2B5EF4-FFF2-40B4-BE49-F238E27FC236}">
                <a16:creationId xmlns:a16="http://schemas.microsoft.com/office/drawing/2014/main" id="{D3145994-E7A8-D2E0-65C6-2A9CACF63D0B}"/>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6" name="Grafik 5">
            <a:extLst>
              <a:ext uri="{FF2B5EF4-FFF2-40B4-BE49-F238E27FC236}">
                <a16:creationId xmlns:a16="http://schemas.microsoft.com/office/drawing/2014/main" id="{463F750C-8D38-63EF-33E0-C6EFB7E15D7E}"/>
              </a:ext>
            </a:extLst>
          </p:cNvPr>
          <p:cNvPicPr>
            <a:picLocks noChangeAspect="1"/>
          </p:cNvPicPr>
          <p:nvPr/>
        </p:nvPicPr>
        <p:blipFill>
          <a:blip r:embed="rId5"/>
          <a:stretch>
            <a:fillRect/>
          </a:stretch>
        </p:blipFill>
        <p:spPr>
          <a:xfrm>
            <a:off x="9453717" y="-448783"/>
            <a:ext cx="2531806" cy="2531806"/>
          </a:xfrm>
          <a:prstGeom prst="rect">
            <a:avLst/>
          </a:prstGeom>
        </p:spPr>
      </p:pic>
    </p:spTree>
    <p:extLst>
      <p:ext uri="{BB962C8B-B14F-4D97-AF65-F5344CB8AC3E}">
        <p14:creationId xmlns:p14="http://schemas.microsoft.com/office/powerpoint/2010/main" val="380788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80794192-C5EF-AE2F-1172-A790316030D2}"/>
              </a:ext>
            </a:extLst>
          </p:cNvPr>
          <p:cNvSpPr>
            <a:spLocks noGrp="1"/>
          </p:cNvSpPr>
          <p:nvPr>
            <p:ph type="title"/>
          </p:nvPr>
        </p:nvSpPr>
        <p:spPr>
          <a:xfrm>
            <a:off x="438149" y="296071"/>
            <a:ext cx="10515600" cy="1325563"/>
          </a:xfrm>
        </p:spPr>
        <p:txBody>
          <a:bodyPr/>
          <a:lstStyle/>
          <a:p>
            <a:r>
              <a:rPr lang="de-DE" b="1" dirty="0"/>
              <a:t>Ergebnisse der </a:t>
            </a:r>
            <a:r>
              <a:rPr lang="de-DE" b="1" dirty="0" err="1"/>
              <a:t>appinio</a:t>
            </a:r>
            <a:r>
              <a:rPr lang="de-DE" b="1" dirty="0"/>
              <a:t>-Studie</a:t>
            </a:r>
          </a:p>
        </p:txBody>
      </p:sp>
      <p:pic>
        <p:nvPicPr>
          <p:cNvPr id="11" name="Grafik 10">
            <a:extLst>
              <a:ext uri="{FF2B5EF4-FFF2-40B4-BE49-F238E27FC236}">
                <a16:creationId xmlns:a16="http://schemas.microsoft.com/office/drawing/2014/main" id="{0096DEED-6A53-350D-ACE3-306EC2D42548}"/>
              </a:ext>
            </a:extLst>
          </p:cNvPr>
          <p:cNvPicPr>
            <a:picLocks noChangeAspect="1"/>
          </p:cNvPicPr>
          <p:nvPr/>
        </p:nvPicPr>
        <p:blipFill>
          <a:blip r:embed="rId3"/>
          <a:stretch>
            <a:fillRect/>
          </a:stretch>
        </p:blipFill>
        <p:spPr>
          <a:xfrm>
            <a:off x="2872409" y="1518097"/>
            <a:ext cx="6328235" cy="4714625"/>
          </a:xfrm>
          <a:prstGeom prst="rect">
            <a:avLst/>
          </a:prstGeom>
        </p:spPr>
      </p:pic>
      <p:pic>
        <p:nvPicPr>
          <p:cNvPr id="2" name="Grafik 1">
            <a:extLst>
              <a:ext uri="{FF2B5EF4-FFF2-40B4-BE49-F238E27FC236}">
                <a16:creationId xmlns:a16="http://schemas.microsoft.com/office/drawing/2014/main" id="{946F1C60-7267-2A5F-9054-7BFA6A7413E2}"/>
              </a:ext>
            </a:extLst>
          </p:cNvPr>
          <p:cNvPicPr>
            <a:picLocks noChangeAspect="1"/>
          </p:cNvPicPr>
          <p:nvPr/>
        </p:nvPicPr>
        <p:blipFill>
          <a:blip r:embed="rId4"/>
          <a:stretch>
            <a:fillRect/>
          </a:stretch>
        </p:blipFill>
        <p:spPr>
          <a:xfrm>
            <a:off x="9453717" y="-448783"/>
            <a:ext cx="2531806" cy="2531806"/>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A172576D-815D-3638-8424-F92091B003EE}"/>
              </a:ext>
            </a:extLst>
          </p:cNvPr>
          <p:cNvPicPr>
            <a:picLocks noChangeAspect="1"/>
          </p:cNvPicPr>
          <p:nvPr/>
        </p:nvPicPr>
        <p:blipFill>
          <a:blip r:embed="rId5"/>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353AF489-DC96-878A-588B-5EAF266A72CA}"/>
              </a:ext>
            </a:extLst>
          </p:cNvPr>
          <p:cNvPicPr>
            <a:picLocks noChangeAspect="1"/>
          </p:cNvPicPr>
          <p:nvPr/>
        </p:nvPicPr>
        <p:blipFill>
          <a:blip r:embed="rId6"/>
          <a:stretch>
            <a:fillRect/>
          </a:stretch>
        </p:blipFill>
        <p:spPr>
          <a:xfrm>
            <a:off x="9200644" y="6232722"/>
            <a:ext cx="2991355" cy="625278"/>
          </a:xfrm>
          <a:prstGeom prst="rect">
            <a:avLst/>
          </a:prstGeom>
        </p:spPr>
      </p:pic>
      <p:sp>
        <p:nvSpPr>
          <p:cNvPr id="5" name="Textfeld 4">
            <a:extLst>
              <a:ext uri="{FF2B5EF4-FFF2-40B4-BE49-F238E27FC236}">
                <a16:creationId xmlns:a16="http://schemas.microsoft.com/office/drawing/2014/main" id="{BE2A9722-2F6A-5994-91A4-73A664E30E87}"/>
              </a:ext>
            </a:extLst>
          </p:cNvPr>
          <p:cNvSpPr txBox="1"/>
          <p:nvPr/>
        </p:nvSpPr>
        <p:spPr>
          <a:xfrm>
            <a:off x="9564316" y="5522161"/>
            <a:ext cx="2019719" cy="307777"/>
          </a:xfrm>
          <a:prstGeom prst="rect">
            <a:avLst/>
          </a:prstGeom>
          <a:noFill/>
          <a:ln>
            <a:solidFill>
              <a:schemeClr val="bg2">
                <a:lumMod val="75000"/>
              </a:schemeClr>
            </a:solidFill>
          </a:ln>
        </p:spPr>
        <p:txBody>
          <a:bodyPr wrap="square" rtlCol="0">
            <a:spAutoFit/>
          </a:bodyPr>
          <a:lstStyle/>
          <a:p>
            <a:r>
              <a:rPr lang="de-FR" sz="1400"/>
              <a:t>Gen </a:t>
            </a:r>
            <a:r>
              <a:rPr lang="de-DE" sz="1400" dirty="0"/>
              <a:t>Y</a:t>
            </a:r>
            <a:r>
              <a:rPr lang="de-FR" sz="1400"/>
              <a:t>: </a:t>
            </a:r>
            <a:r>
              <a:rPr lang="de-FR" sz="1400" dirty="0"/>
              <a:t>geb. 1981 – 1996 </a:t>
            </a:r>
          </a:p>
        </p:txBody>
      </p:sp>
      <p:sp>
        <p:nvSpPr>
          <p:cNvPr id="6" name="Textfeld 5">
            <a:extLst>
              <a:ext uri="{FF2B5EF4-FFF2-40B4-BE49-F238E27FC236}">
                <a16:creationId xmlns:a16="http://schemas.microsoft.com/office/drawing/2014/main" id="{54849645-D472-3C0E-C3BA-24A0F8B5EF6B}"/>
              </a:ext>
            </a:extLst>
          </p:cNvPr>
          <p:cNvSpPr txBox="1"/>
          <p:nvPr/>
        </p:nvSpPr>
        <p:spPr>
          <a:xfrm>
            <a:off x="478009" y="5527925"/>
            <a:ext cx="2019720" cy="307777"/>
          </a:xfrm>
          <a:prstGeom prst="rect">
            <a:avLst/>
          </a:prstGeom>
          <a:noFill/>
          <a:ln>
            <a:solidFill>
              <a:schemeClr val="bg2">
                <a:lumMod val="75000"/>
              </a:schemeClr>
            </a:solidFill>
          </a:ln>
        </p:spPr>
        <p:txBody>
          <a:bodyPr wrap="square" rtlCol="0">
            <a:spAutoFit/>
          </a:bodyPr>
          <a:lstStyle/>
          <a:p>
            <a:r>
              <a:rPr lang="de-FR" sz="1400"/>
              <a:t>Gen </a:t>
            </a:r>
            <a:r>
              <a:rPr lang="de-DE" sz="1400" dirty="0"/>
              <a:t>Z</a:t>
            </a:r>
            <a:r>
              <a:rPr lang="de-FR" sz="1400"/>
              <a:t>: </a:t>
            </a:r>
            <a:r>
              <a:rPr lang="de-FR" sz="1400" dirty="0"/>
              <a:t>geb. 1997 – 2012</a:t>
            </a:r>
          </a:p>
        </p:txBody>
      </p:sp>
    </p:spTree>
    <p:extLst>
      <p:ext uri="{BB962C8B-B14F-4D97-AF65-F5344CB8AC3E}">
        <p14:creationId xmlns:p14="http://schemas.microsoft.com/office/powerpoint/2010/main" val="2649314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B214-F881-99B0-EE7E-122E116B6A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21897B-95FB-9BD1-273A-4D4628C0DF5B}"/>
              </a:ext>
            </a:extLst>
          </p:cNvPr>
          <p:cNvSpPr>
            <a:spLocks noGrp="1"/>
          </p:cNvSpPr>
          <p:nvPr>
            <p:ph type="title"/>
          </p:nvPr>
        </p:nvSpPr>
        <p:spPr/>
        <p:txBody>
          <a:bodyPr/>
          <a:lstStyle/>
          <a:p>
            <a:r>
              <a:rPr lang="de-DE" b="1" dirty="0"/>
              <a:t>Ergebnisse der </a:t>
            </a:r>
            <a:r>
              <a:rPr lang="de-DE" b="1" dirty="0" err="1"/>
              <a:t>Mentiumfrage</a:t>
            </a:r>
            <a:endParaRPr lang="de-DE" b="1" dirty="0"/>
          </a:p>
        </p:txBody>
      </p:sp>
      <p:pic>
        <p:nvPicPr>
          <p:cNvPr id="6" name="Grafik 5" descr="Ein Bild, das Text enthält.&#10;&#10;Automatisch generierte Beschreibung">
            <a:extLst>
              <a:ext uri="{FF2B5EF4-FFF2-40B4-BE49-F238E27FC236}">
                <a16:creationId xmlns:a16="http://schemas.microsoft.com/office/drawing/2014/main" id="{1D45261E-8DE7-561C-14F1-D848E70C8951}"/>
              </a:ext>
            </a:extLst>
          </p:cNvPr>
          <p:cNvPicPr>
            <a:picLocks noChangeAspect="1"/>
          </p:cNvPicPr>
          <p:nvPr/>
        </p:nvPicPr>
        <p:blipFill>
          <a:blip r:embed="rId3"/>
          <a:stretch>
            <a:fillRect/>
          </a:stretch>
        </p:blipFill>
        <p:spPr>
          <a:xfrm>
            <a:off x="0" y="5808535"/>
            <a:ext cx="2123048" cy="1069446"/>
          </a:xfrm>
          <a:prstGeom prst="rect">
            <a:avLst/>
          </a:prstGeom>
        </p:spPr>
      </p:pic>
      <p:pic>
        <p:nvPicPr>
          <p:cNvPr id="4" name="Grafik 3">
            <a:extLst>
              <a:ext uri="{FF2B5EF4-FFF2-40B4-BE49-F238E27FC236}">
                <a16:creationId xmlns:a16="http://schemas.microsoft.com/office/drawing/2014/main" id="{9D174DBD-ABEF-94FB-F1FB-13C13AC49153}"/>
              </a:ext>
            </a:extLst>
          </p:cNvPr>
          <p:cNvPicPr>
            <a:picLocks noChangeAspect="1"/>
          </p:cNvPicPr>
          <p:nvPr/>
        </p:nvPicPr>
        <p:blipFill>
          <a:blip r:embed="rId4"/>
          <a:stretch>
            <a:fillRect/>
          </a:stretch>
        </p:blipFill>
        <p:spPr>
          <a:xfrm>
            <a:off x="9200644" y="6232722"/>
            <a:ext cx="2991355" cy="625278"/>
          </a:xfrm>
          <a:prstGeom prst="rect">
            <a:avLst/>
          </a:prstGeom>
        </p:spPr>
      </p:pic>
      <p:pic>
        <p:nvPicPr>
          <p:cNvPr id="5" name="Grafik 4">
            <a:extLst>
              <a:ext uri="{FF2B5EF4-FFF2-40B4-BE49-F238E27FC236}">
                <a16:creationId xmlns:a16="http://schemas.microsoft.com/office/drawing/2014/main" id="{670E9711-91E2-914D-F8D8-99E7C2150A86}"/>
              </a:ext>
            </a:extLst>
          </p:cNvPr>
          <p:cNvPicPr>
            <a:picLocks noChangeAspect="1"/>
          </p:cNvPicPr>
          <p:nvPr/>
        </p:nvPicPr>
        <p:blipFill>
          <a:blip r:embed="rId5"/>
          <a:stretch>
            <a:fillRect/>
          </a:stretch>
        </p:blipFill>
        <p:spPr>
          <a:xfrm>
            <a:off x="9453717" y="-448783"/>
            <a:ext cx="2531806" cy="2531806"/>
          </a:xfrm>
          <a:prstGeom prst="rect">
            <a:avLst/>
          </a:prstGeom>
        </p:spPr>
      </p:pic>
      <p:sp>
        <p:nvSpPr>
          <p:cNvPr id="3" name="Textfeld 2">
            <a:extLst>
              <a:ext uri="{FF2B5EF4-FFF2-40B4-BE49-F238E27FC236}">
                <a16:creationId xmlns:a16="http://schemas.microsoft.com/office/drawing/2014/main" id="{5525E8E6-B3DF-22A6-33A1-893DDDBC47D7}"/>
              </a:ext>
            </a:extLst>
          </p:cNvPr>
          <p:cNvSpPr txBox="1"/>
          <p:nvPr/>
        </p:nvSpPr>
        <p:spPr>
          <a:xfrm>
            <a:off x="5389123" y="3161489"/>
            <a:ext cx="2430858" cy="369332"/>
          </a:xfrm>
          <a:prstGeom prst="rect">
            <a:avLst/>
          </a:prstGeom>
          <a:noFill/>
        </p:spPr>
        <p:txBody>
          <a:bodyPr wrap="none" rtlCol="0">
            <a:spAutoFit/>
          </a:bodyPr>
          <a:lstStyle/>
          <a:p>
            <a:r>
              <a:rPr lang="de-FR" dirty="0"/>
              <a:t>Ergebnisse reinkopieren</a:t>
            </a:r>
          </a:p>
        </p:txBody>
      </p:sp>
    </p:spTree>
    <p:extLst>
      <p:ext uri="{BB962C8B-B14F-4D97-AF65-F5344CB8AC3E}">
        <p14:creationId xmlns:p14="http://schemas.microsoft.com/office/powerpoint/2010/main" val="71225281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5712</Words>
  <Application>Microsoft Macintosh PowerPoint</Application>
  <PresentationFormat>Breitbild</PresentationFormat>
  <Paragraphs>564</Paragraphs>
  <Slides>59</Slides>
  <Notes>54</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59</vt:i4>
      </vt:variant>
    </vt:vector>
  </HeadingPairs>
  <TitlesOfParts>
    <vt:vector size="66" baseType="lpstr">
      <vt:lpstr>-webkit-standard</vt:lpstr>
      <vt:lpstr>Arial</vt:lpstr>
      <vt:lpstr>Calibri</vt:lpstr>
      <vt:lpstr>Calibri Light</vt:lpstr>
      <vt:lpstr>Roboto</vt:lpstr>
      <vt:lpstr>Wingdings</vt:lpstr>
      <vt:lpstr>Office</vt:lpstr>
      <vt:lpstr>PowerPoint-Präsentation</vt:lpstr>
      <vt:lpstr>Ablauf des Projekttags </vt:lpstr>
      <vt:lpstr>EUROSOC#DIGITAL </vt:lpstr>
      <vt:lpstr>Ziele des Projekttags</vt:lpstr>
      <vt:lpstr>PowerPoint-Präsentation</vt:lpstr>
      <vt:lpstr>PowerPoint-Präsentation</vt:lpstr>
      <vt:lpstr>Bevor wir weitermachen…</vt:lpstr>
      <vt:lpstr>Ergebnisse der appinio-Studie</vt:lpstr>
      <vt:lpstr>Ergebnisse der Mentiumfrage</vt:lpstr>
      <vt:lpstr>Ergebnisse der appinio-Studie</vt:lpstr>
      <vt:lpstr>Ergebnisse der Mentiumfrage</vt:lpstr>
      <vt:lpstr>Ergebnisse der appinio-Studie</vt:lpstr>
      <vt:lpstr>Ergebnisse der Mentiumfrage</vt:lpstr>
      <vt:lpstr>Ergebnisse der appinio-Studie</vt:lpstr>
      <vt:lpstr>Ergebnisse der Mentiumfrage</vt:lpstr>
      <vt:lpstr>Ergebnisse der appinio-Studie</vt:lpstr>
      <vt:lpstr>Ergebnisse der Mentiumfrage</vt:lpstr>
      <vt:lpstr>Weshalb nutzen wir Soziale Medien?</vt:lpstr>
      <vt:lpstr>PowerPoint-Präsentation</vt:lpstr>
      <vt:lpstr>Was passiert mit uns, wenn wir Soziale Medien konsumieren?</vt:lpstr>
      <vt:lpstr>Das Dopaminbelohnungssystem</vt:lpstr>
      <vt:lpstr>PowerPoint-Präsentation</vt:lpstr>
      <vt:lpstr>Das Dopaminbelohnungssystem</vt:lpstr>
      <vt:lpstr>Besprechung der Inhalte</vt:lpstr>
      <vt:lpstr>Fazit</vt:lpstr>
      <vt:lpstr>Was könnten Folgen unkritischer Nutzung Sozialer Medien sein?</vt:lpstr>
      <vt:lpstr>Die Folgen unkritischer Nutzung von Sozialen Medien</vt:lpstr>
      <vt:lpstr>Die Taktiken von Sozialen Medien</vt:lpstr>
      <vt:lpstr>Wisst ihr, wie Soziale Medien Geld verdienen?</vt:lpstr>
      <vt:lpstr>Das Geschäftsmodell Sozialer Medien</vt:lpstr>
      <vt:lpstr>…und jetzt?!</vt:lpstr>
      <vt:lpstr>Habt ihr Ideen, um den eigenen Social Media Konsum einzuschränken? Wollt ihr das überhaupt?</vt:lpstr>
      <vt:lpstr>Tools, um den eigenen Social Media Konsum einzuschränken</vt:lpstr>
      <vt:lpstr>Personalisierung und Echokammern</vt:lpstr>
      <vt:lpstr>Personalisierung und Echokammern</vt:lpstr>
      <vt:lpstr>Diskussion </vt:lpstr>
      <vt:lpstr>Diskussion – Ablauf </vt:lpstr>
      <vt:lpstr>Diskussion – Arbeitsauftrag </vt:lpstr>
      <vt:lpstr>Pause</vt:lpstr>
      <vt:lpstr>Diskussion </vt:lpstr>
      <vt:lpstr>Diskussion – Besprechung </vt:lpstr>
      <vt:lpstr>Personalisierung in Sozialen Medien</vt:lpstr>
      <vt:lpstr>Zur Wichtigkeit einer kritischen Nutzung von Sozialen Medien</vt:lpstr>
      <vt:lpstr>Zur Wichtigkeit einer kritischen  Nutzung von Sozialen Medien</vt:lpstr>
      <vt:lpstr>Poster-Werkstatt zu kritischer Nutzung von Sozialen Medien</vt:lpstr>
      <vt:lpstr>Poster-Werkstatt – Ziele </vt:lpstr>
      <vt:lpstr>Poster-Werkstatt – Ablauf </vt:lpstr>
      <vt:lpstr>Poster-Werkstatt – Aufbau </vt:lpstr>
      <vt:lpstr>Poster-Werkstatt – Aufbau </vt:lpstr>
      <vt:lpstr>Schritt 1 – Themenfindung </vt:lpstr>
      <vt:lpstr>Schritt 1 – Themenfindung</vt:lpstr>
      <vt:lpstr>Schritt 2 – Planung und  Strukturierung</vt:lpstr>
      <vt:lpstr>Schritt 3 – Gestaltung und  Umsetzung</vt:lpstr>
      <vt:lpstr>Pause </vt:lpstr>
      <vt:lpstr>Vorbereitung einer Präsentation</vt:lpstr>
      <vt:lpstr>Unsere Gäste </vt:lpstr>
      <vt:lpstr>Vorstellung eurer Ideen </vt:lpstr>
      <vt:lpstr>PowerPoint-Präsentation</vt:lpstr>
      <vt:lpstr>Mentimeter-Evaluation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Cohesion in your region</dc:title>
  <dc:creator>52708</dc:creator>
  <cp:lastModifiedBy>Mareike Meyer</cp:lastModifiedBy>
  <cp:revision>337</cp:revision>
  <dcterms:created xsi:type="dcterms:W3CDTF">2021-08-05T08:36:41Z</dcterms:created>
  <dcterms:modified xsi:type="dcterms:W3CDTF">2025-02-20T10:48:33Z</dcterms:modified>
</cp:coreProperties>
</file>